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71"/>
  </p:notesMasterIdLst>
  <p:sldIdLst>
    <p:sldId id="256" r:id="rId2"/>
    <p:sldId id="261" r:id="rId3"/>
    <p:sldId id="1651" r:id="rId4"/>
    <p:sldId id="262" r:id="rId5"/>
    <p:sldId id="1386" r:id="rId6"/>
    <p:sldId id="1387" r:id="rId7"/>
    <p:sldId id="1388" r:id="rId8"/>
    <p:sldId id="1389" r:id="rId9"/>
    <p:sldId id="1390" r:id="rId10"/>
    <p:sldId id="1391" r:id="rId11"/>
    <p:sldId id="1439" r:id="rId12"/>
    <p:sldId id="1460" r:id="rId13"/>
    <p:sldId id="1394" r:id="rId14"/>
    <p:sldId id="1438" r:id="rId15"/>
    <p:sldId id="1395" r:id="rId16"/>
    <p:sldId id="1396" r:id="rId17"/>
    <p:sldId id="1397" r:id="rId18"/>
    <p:sldId id="1399" r:id="rId19"/>
    <p:sldId id="1459" r:id="rId20"/>
    <p:sldId id="1382" r:id="rId21"/>
    <p:sldId id="1461" r:id="rId22"/>
    <p:sldId id="1400" r:id="rId23"/>
    <p:sldId id="1401" r:id="rId24"/>
    <p:sldId id="1454" r:id="rId25"/>
    <p:sldId id="1455" r:id="rId26"/>
    <p:sldId id="1446" r:id="rId27"/>
    <p:sldId id="1448" r:id="rId28"/>
    <p:sldId id="1449" r:id="rId29"/>
    <p:sldId id="1422" r:id="rId30"/>
    <p:sldId id="1403" r:id="rId31"/>
    <p:sldId id="1652" r:id="rId32"/>
    <p:sldId id="1406" r:id="rId33"/>
    <p:sldId id="1411" r:id="rId34"/>
    <p:sldId id="1440" r:id="rId35"/>
    <p:sldId id="1462" r:id="rId36"/>
    <p:sldId id="1463" r:id="rId37"/>
    <p:sldId id="1464" r:id="rId38"/>
    <p:sldId id="1465" r:id="rId39"/>
    <p:sldId id="1466" r:id="rId40"/>
    <p:sldId id="1424" r:id="rId41"/>
    <p:sldId id="1426" r:id="rId42"/>
    <p:sldId id="1427" r:id="rId43"/>
    <p:sldId id="1430" r:id="rId44"/>
    <p:sldId id="1433" r:id="rId45"/>
    <p:sldId id="1435" r:id="rId46"/>
    <p:sldId id="1645" r:id="rId47"/>
    <p:sldId id="1441" r:id="rId48"/>
    <p:sldId id="1467" r:id="rId49"/>
    <p:sldId id="1468" r:id="rId50"/>
    <p:sldId id="1469" r:id="rId51"/>
    <p:sldId id="1412" r:id="rId52"/>
    <p:sldId id="1413" r:id="rId53"/>
    <p:sldId id="1414" r:id="rId54"/>
    <p:sldId id="1415" r:id="rId55"/>
    <p:sldId id="1416" r:id="rId56"/>
    <p:sldId id="1417" r:id="rId57"/>
    <p:sldId id="1418" r:id="rId58"/>
    <p:sldId id="1419" r:id="rId59"/>
    <p:sldId id="1420" r:id="rId60"/>
    <p:sldId id="1421" r:id="rId61"/>
    <p:sldId id="1442" r:id="rId62"/>
    <p:sldId id="1649" r:id="rId63"/>
    <p:sldId id="1646" r:id="rId64"/>
    <p:sldId id="1648" r:id="rId65"/>
    <p:sldId id="1106" r:id="rId66"/>
    <p:sldId id="1450" r:id="rId67"/>
    <p:sldId id="1650" r:id="rId68"/>
    <p:sldId id="1451" r:id="rId69"/>
    <p:sldId id="1456"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44" autoAdjust="0"/>
    <p:restoredTop sz="94729"/>
  </p:normalViewPr>
  <p:slideViewPr>
    <p:cSldViewPr snapToGrid="0">
      <p:cViewPr varScale="1">
        <p:scale>
          <a:sx n="160" d="100"/>
          <a:sy n="160" d="100"/>
        </p:scale>
        <p:origin x="2264"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711D6-A39D-427C-A1F8-821D3D808D1C}" type="datetimeFigureOut">
              <a:rPr lang="en-US" smtClean="0"/>
              <a:t>2/21/22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E4137-9C57-4BE7-8509-9D67AAFC4A52}" type="slidenum">
              <a:rPr lang="en-US" smtClean="0"/>
              <a:t>‹#›</a:t>
            </a:fld>
            <a:endParaRPr lang="en-US" dirty="0"/>
          </a:p>
        </p:txBody>
      </p:sp>
    </p:spTree>
    <p:extLst>
      <p:ext uri="{BB962C8B-B14F-4D97-AF65-F5344CB8AC3E}">
        <p14:creationId xmlns:p14="http://schemas.microsoft.com/office/powerpoint/2010/main" val="126151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Intro to text analysis</a:t>
            </a:r>
          </a:p>
          <a:p>
            <a:r>
              <a:rPr lang="en-CA" dirty="0"/>
              <a:t>We will be talking about data reduction using NHL game between Ottawa Senators vs. Toronto Maple </a:t>
            </a:r>
            <a:r>
              <a:rPr lang="en-CA" dirty="0" err="1"/>
              <a:t>Leafs</a:t>
            </a:r>
            <a:r>
              <a:rPr lang="en-CA" dirty="0"/>
              <a:t> on February 18</a:t>
            </a:r>
            <a:r>
              <a:rPr lang="en-CA" baseline="30000" dirty="0"/>
              <a:t>th</a:t>
            </a:r>
            <a:r>
              <a:rPr lang="en-CA" dirty="0"/>
              <a:t> of 2017</a:t>
            </a:r>
          </a:p>
        </p:txBody>
      </p:sp>
      <p:sp>
        <p:nvSpPr>
          <p:cNvPr id="4" name="Slide Number Placeholder 3"/>
          <p:cNvSpPr>
            <a:spLocks noGrp="1"/>
          </p:cNvSpPr>
          <p:nvPr>
            <p:ph type="sldNum" sz="quarter" idx="10"/>
          </p:nvPr>
        </p:nvSpPr>
        <p:spPr/>
        <p:txBody>
          <a:bodyPr/>
          <a:lstStyle/>
          <a:p>
            <a:fld id="{A15C55BB-6CAD-864E-9B58-B11C36E0B9F9}" type="slidenum">
              <a:rPr lang="en-US" smtClean="0"/>
              <a:t>11</a:t>
            </a:fld>
            <a:endParaRPr lang="en-US"/>
          </a:p>
        </p:txBody>
      </p:sp>
    </p:spTree>
    <p:extLst>
      <p:ext uri="{BB962C8B-B14F-4D97-AF65-F5344CB8AC3E}">
        <p14:creationId xmlns:p14="http://schemas.microsoft.com/office/powerpoint/2010/main" val="2059226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Intro to text analysis</a:t>
            </a:r>
          </a:p>
          <a:p>
            <a:r>
              <a:rPr lang="en-CA" dirty="0"/>
              <a:t>We will be talking about data reduction using NHL game between Ottawa Senators vs. Toronto Maple </a:t>
            </a:r>
            <a:r>
              <a:rPr lang="en-CA" dirty="0" err="1"/>
              <a:t>Leafs</a:t>
            </a:r>
            <a:r>
              <a:rPr lang="en-CA" dirty="0"/>
              <a:t> on February 18</a:t>
            </a:r>
            <a:r>
              <a:rPr lang="en-CA" baseline="30000" dirty="0"/>
              <a:t>th</a:t>
            </a:r>
            <a:r>
              <a:rPr lang="en-CA" dirty="0"/>
              <a:t> of 2017</a:t>
            </a:r>
          </a:p>
        </p:txBody>
      </p:sp>
      <p:sp>
        <p:nvSpPr>
          <p:cNvPr id="4" name="Slide Number Placeholder 3"/>
          <p:cNvSpPr>
            <a:spLocks noGrp="1"/>
          </p:cNvSpPr>
          <p:nvPr>
            <p:ph type="sldNum" sz="quarter" idx="10"/>
          </p:nvPr>
        </p:nvSpPr>
        <p:spPr/>
        <p:txBody>
          <a:bodyPr/>
          <a:lstStyle/>
          <a:p>
            <a:fld id="{A15C55BB-6CAD-864E-9B58-B11C36E0B9F9}" type="slidenum">
              <a:rPr lang="en-US" smtClean="0"/>
              <a:t>64</a:t>
            </a:fld>
            <a:endParaRPr lang="en-US"/>
          </a:p>
        </p:txBody>
      </p:sp>
    </p:spTree>
    <p:extLst>
      <p:ext uri="{BB962C8B-B14F-4D97-AF65-F5344CB8AC3E}">
        <p14:creationId xmlns:p14="http://schemas.microsoft.com/office/powerpoint/2010/main" val="2870663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Intro to text analysis</a:t>
            </a:r>
          </a:p>
          <a:p>
            <a:r>
              <a:rPr lang="en-CA" dirty="0"/>
              <a:t>We will be talking about data reduction using NHL game between Ottawa Senators vs. Toronto Maple </a:t>
            </a:r>
            <a:r>
              <a:rPr lang="en-CA" dirty="0" err="1"/>
              <a:t>Leafs</a:t>
            </a:r>
            <a:r>
              <a:rPr lang="en-CA" dirty="0"/>
              <a:t> on February 18</a:t>
            </a:r>
            <a:r>
              <a:rPr lang="en-CA" baseline="30000" dirty="0"/>
              <a:t>th</a:t>
            </a:r>
            <a:r>
              <a:rPr lang="en-CA" dirty="0"/>
              <a:t> of 2017</a:t>
            </a:r>
          </a:p>
        </p:txBody>
      </p:sp>
      <p:sp>
        <p:nvSpPr>
          <p:cNvPr id="4" name="Slide Number Placeholder 3"/>
          <p:cNvSpPr>
            <a:spLocks noGrp="1"/>
          </p:cNvSpPr>
          <p:nvPr>
            <p:ph type="sldNum" sz="quarter" idx="10"/>
          </p:nvPr>
        </p:nvSpPr>
        <p:spPr/>
        <p:txBody>
          <a:bodyPr/>
          <a:lstStyle/>
          <a:p>
            <a:fld id="{A15C55BB-6CAD-864E-9B58-B11C36E0B9F9}" type="slidenum">
              <a:rPr lang="en-US" smtClean="0"/>
              <a:t>20</a:t>
            </a:fld>
            <a:endParaRPr lang="en-US"/>
          </a:p>
        </p:txBody>
      </p:sp>
    </p:spTree>
    <p:extLst>
      <p:ext uri="{BB962C8B-B14F-4D97-AF65-F5344CB8AC3E}">
        <p14:creationId xmlns:p14="http://schemas.microsoft.com/office/powerpoint/2010/main" val="448588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Intro to text analysis</a:t>
            </a:r>
          </a:p>
          <a:p>
            <a:r>
              <a:rPr lang="en-CA" dirty="0"/>
              <a:t>We will be talking about data reduction using NHL game between Ottawa Senators vs. Toronto Maple </a:t>
            </a:r>
            <a:r>
              <a:rPr lang="en-CA" dirty="0" err="1"/>
              <a:t>Leafs</a:t>
            </a:r>
            <a:r>
              <a:rPr lang="en-CA" dirty="0"/>
              <a:t> on February 18</a:t>
            </a:r>
            <a:r>
              <a:rPr lang="en-CA" baseline="30000" dirty="0"/>
              <a:t>th</a:t>
            </a:r>
            <a:r>
              <a:rPr lang="en-CA" dirty="0"/>
              <a:t> of 2017</a:t>
            </a:r>
          </a:p>
        </p:txBody>
      </p:sp>
      <p:sp>
        <p:nvSpPr>
          <p:cNvPr id="4" name="Slide Number Placeholder 3"/>
          <p:cNvSpPr>
            <a:spLocks noGrp="1"/>
          </p:cNvSpPr>
          <p:nvPr>
            <p:ph type="sldNum" sz="quarter" idx="10"/>
          </p:nvPr>
        </p:nvSpPr>
        <p:spPr/>
        <p:txBody>
          <a:bodyPr/>
          <a:lstStyle/>
          <a:p>
            <a:fld id="{A15C55BB-6CAD-864E-9B58-B11C36E0B9F9}" type="slidenum">
              <a:rPr lang="en-US" smtClean="0"/>
              <a:t>34</a:t>
            </a:fld>
            <a:endParaRPr lang="en-US"/>
          </a:p>
        </p:txBody>
      </p:sp>
    </p:spTree>
    <p:extLst>
      <p:ext uri="{BB962C8B-B14F-4D97-AF65-F5344CB8AC3E}">
        <p14:creationId xmlns:p14="http://schemas.microsoft.com/office/powerpoint/2010/main" val="905303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Intro to text analysis</a:t>
            </a:r>
          </a:p>
          <a:p>
            <a:r>
              <a:rPr lang="en-CA" dirty="0"/>
              <a:t>We will be talking about data reduction using NHL game between Ottawa Senators vs. Toronto Maple </a:t>
            </a:r>
            <a:r>
              <a:rPr lang="en-CA" dirty="0" err="1"/>
              <a:t>Leafs</a:t>
            </a:r>
            <a:r>
              <a:rPr lang="en-CA" dirty="0"/>
              <a:t> on February 18</a:t>
            </a:r>
            <a:r>
              <a:rPr lang="en-CA" baseline="30000" dirty="0"/>
              <a:t>th</a:t>
            </a:r>
            <a:r>
              <a:rPr lang="en-CA" dirty="0"/>
              <a:t> of 2017</a:t>
            </a:r>
          </a:p>
        </p:txBody>
      </p:sp>
      <p:sp>
        <p:nvSpPr>
          <p:cNvPr id="4" name="Slide Number Placeholder 3"/>
          <p:cNvSpPr>
            <a:spLocks noGrp="1"/>
          </p:cNvSpPr>
          <p:nvPr>
            <p:ph type="sldNum" sz="quarter" idx="10"/>
          </p:nvPr>
        </p:nvSpPr>
        <p:spPr/>
        <p:txBody>
          <a:bodyPr/>
          <a:lstStyle/>
          <a:p>
            <a:fld id="{A15C55BB-6CAD-864E-9B58-B11C36E0B9F9}" type="slidenum">
              <a:rPr lang="en-US" smtClean="0"/>
              <a:t>35</a:t>
            </a:fld>
            <a:endParaRPr lang="en-US"/>
          </a:p>
        </p:txBody>
      </p:sp>
    </p:spTree>
    <p:extLst>
      <p:ext uri="{BB962C8B-B14F-4D97-AF65-F5344CB8AC3E}">
        <p14:creationId xmlns:p14="http://schemas.microsoft.com/office/powerpoint/2010/main" val="140729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Intro to text analysis</a:t>
            </a:r>
          </a:p>
          <a:p>
            <a:r>
              <a:rPr lang="en-CA" dirty="0"/>
              <a:t>We will be talking about data reduction using NHL game between Ottawa Senators vs. Toronto Maple </a:t>
            </a:r>
            <a:r>
              <a:rPr lang="en-CA" dirty="0" err="1"/>
              <a:t>Leafs</a:t>
            </a:r>
            <a:r>
              <a:rPr lang="en-CA" dirty="0"/>
              <a:t> on February 18</a:t>
            </a:r>
            <a:r>
              <a:rPr lang="en-CA" baseline="30000" dirty="0"/>
              <a:t>th</a:t>
            </a:r>
            <a:r>
              <a:rPr lang="en-CA" dirty="0"/>
              <a:t> of 2017</a:t>
            </a:r>
          </a:p>
        </p:txBody>
      </p:sp>
      <p:sp>
        <p:nvSpPr>
          <p:cNvPr id="4" name="Slide Number Placeholder 3"/>
          <p:cNvSpPr>
            <a:spLocks noGrp="1"/>
          </p:cNvSpPr>
          <p:nvPr>
            <p:ph type="sldNum" sz="quarter" idx="10"/>
          </p:nvPr>
        </p:nvSpPr>
        <p:spPr/>
        <p:txBody>
          <a:bodyPr/>
          <a:lstStyle/>
          <a:p>
            <a:fld id="{A15C55BB-6CAD-864E-9B58-B11C36E0B9F9}" type="slidenum">
              <a:rPr lang="en-US" smtClean="0"/>
              <a:t>36</a:t>
            </a:fld>
            <a:endParaRPr lang="en-US"/>
          </a:p>
        </p:txBody>
      </p:sp>
    </p:spTree>
    <p:extLst>
      <p:ext uri="{BB962C8B-B14F-4D97-AF65-F5344CB8AC3E}">
        <p14:creationId xmlns:p14="http://schemas.microsoft.com/office/powerpoint/2010/main" val="1852751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Intro to text analysis</a:t>
            </a:r>
          </a:p>
          <a:p>
            <a:r>
              <a:rPr lang="en-CA" dirty="0"/>
              <a:t>We will be talking about data reduction using NHL game between Ottawa Senators vs. Toronto Maple </a:t>
            </a:r>
            <a:r>
              <a:rPr lang="en-CA" dirty="0" err="1"/>
              <a:t>Leafs</a:t>
            </a:r>
            <a:r>
              <a:rPr lang="en-CA" dirty="0"/>
              <a:t> on February 18</a:t>
            </a:r>
            <a:r>
              <a:rPr lang="en-CA" baseline="30000" dirty="0"/>
              <a:t>th</a:t>
            </a:r>
            <a:r>
              <a:rPr lang="en-CA" dirty="0"/>
              <a:t> of 2017</a:t>
            </a:r>
          </a:p>
        </p:txBody>
      </p:sp>
      <p:sp>
        <p:nvSpPr>
          <p:cNvPr id="4" name="Slide Number Placeholder 3"/>
          <p:cNvSpPr>
            <a:spLocks noGrp="1"/>
          </p:cNvSpPr>
          <p:nvPr>
            <p:ph type="sldNum" sz="quarter" idx="10"/>
          </p:nvPr>
        </p:nvSpPr>
        <p:spPr/>
        <p:txBody>
          <a:bodyPr/>
          <a:lstStyle/>
          <a:p>
            <a:fld id="{A15C55BB-6CAD-864E-9B58-B11C36E0B9F9}" type="slidenum">
              <a:rPr lang="en-US" smtClean="0"/>
              <a:t>47</a:t>
            </a:fld>
            <a:endParaRPr lang="en-US"/>
          </a:p>
        </p:txBody>
      </p:sp>
    </p:spTree>
    <p:extLst>
      <p:ext uri="{BB962C8B-B14F-4D97-AF65-F5344CB8AC3E}">
        <p14:creationId xmlns:p14="http://schemas.microsoft.com/office/powerpoint/2010/main" val="4256485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Intro to text analysis</a:t>
            </a:r>
          </a:p>
          <a:p>
            <a:r>
              <a:rPr lang="en-CA" dirty="0"/>
              <a:t>We will be talking about data reduction using NHL game between Ottawa Senators vs. Toronto Maple </a:t>
            </a:r>
            <a:r>
              <a:rPr lang="en-CA" dirty="0" err="1"/>
              <a:t>Leafs</a:t>
            </a:r>
            <a:r>
              <a:rPr lang="en-CA" dirty="0"/>
              <a:t> on February 18</a:t>
            </a:r>
            <a:r>
              <a:rPr lang="en-CA" baseline="30000" dirty="0"/>
              <a:t>th</a:t>
            </a:r>
            <a:r>
              <a:rPr lang="en-CA" dirty="0"/>
              <a:t> of 2017</a:t>
            </a:r>
          </a:p>
        </p:txBody>
      </p:sp>
      <p:sp>
        <p:nvSpPr>
          <p:cNvPr id="4" name="Slide Number Placeholder 3"/>
          <p:cNvSpPr>
            <a:spLocks noGrp="1"/>
          </p:cNvSpPr>
          <p:nvPr>
            <p:ph type="sldNum" sz="quarter" idx="10"/>
          </p:nvPr>
        </p:nvSpPr>
        <p:spPr/>
        <p:txBody>
          <a:bodyPr/>
          <a:lstStyle/>
          <a:p>
            <a:fld id="{A15C55BB-6CAD-864E-9B58-B11C36E0B9F9}" type="slidenum">
              <a:rPr lang="en-US" smtClean="0"/>
              <a:t>48</a:t>
            </a:fld>
            <a:endParaRPr lang="en-US"/>
          </a:p>
        </p:txBody>
      </p:sp>
    </p:spTree>
    <p:extLst>
      <p:ext uri="{BB962C8B-B14F-4D97-AF65-F5344CB8AC3E}">
        <p14:creationId xmlns:p14="http://schemas.microsoft.com/office/powerpoint/2010/main" val="206833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Intro to text analysis</a:t>
            </a:r>
          </a:p>
          <a:p>
            <a:r>
              <a:rPr lang="en-CA" dirty="0"/>
              <a:t>We will be talking about data reduction using NHL game between Ottawa Senators vs. Toronto Maple </a:t>
            </a:r>
            <a:r>
              <a:rPr lang="en-CA" dirty="0" err="1"/>
              <a:t>Leafs</a:t>
            </a:r>
            <a:r>
              <a:rPr lang="en-CA" dirty="0"/>
              <a:t> on February 18</a:t>
            </a:r>
            <a:r>
              <a:rPr lang="en-CA" baseline="30000" dirty="0"/>
              <a:t>th</a:t>
            </a:r>
            <a:r>
              <a:rPr lang="en-CA" dirty="0"/>
              <a:t> of 2017</a:t>
            </a:r>
          </a:p>
        </p:txBody>
      </p:sp>
      <p:sp>
        <p:nvSpPr>
          <p:cNvPr id="4" name="Slide Number Placeholder 3"/>
          <p:cNvSpPr>
            <a:spLocks noGrp="1"/>
          </p:cNvSpPr>
          <p:nvPr>
            <p:ph type="sldNum" sz="quarter" idx="10"/>
          </p:nvPr>
        </p:nvSpPr>
        <p:spPr/>
        <p:txBody>
          <a:bodyPr/>
          <a:lstStyle/>
          <a:p>
            <a:fld id="{A15C55BB-6CAD-864E-9B58-B11C36E0B9F9}" type="slidenum">
              <a:rPr lang="en-US" smtClean="0"/>
              <a:t>52</a:t>
            </a:fld>
            <a:endParaRPr lang="en-US"/>
          </a:p>
        </p:txBody>
      </p:sp>
    </p:spTree>
    <p:extLst>
      <p:ext uri="{BB962C8B-B14F-4D97-AF65-F5344CB8AC3E}">
        <p14:creationId xmlns:p14="http://schemas.microsoft.com/office/powerpoint/2010/main" val="2231309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Intro to text analysis</a:t>
            </a:r>
          </a:p>
          <a:p>
            <a:r>
              <a:rPr lang="en-CA" dirty="0"/>
              <a:t>We will be talking about data reduction using NHL game between Ottawa Senators vs. Toronto Maple </a:t>
            </a:r>
            <a:r>
              <a:rPr lang="en-CA" dirty="0" err="1"/>
              <a:t>Leafs</a:t>
            </a:r>
            <a:r>
              <a:rPr lang="en-CA" dirty="0"/>
              <a:t> on February 18</a:t>
            </a:r>
            <a:r>
              <a:rPr lang="en-CA" baseline="30000" dirty="0"/>
              <a:t>th</a:t>
            </a:r>
            <a:r>
              <a:rPr lang="en-CA" dirty="0"/>
              <a:t> of 2017</a:t>
            </a:r>
          </a:p>
        </p:txBody>
      </p:sp>
      <p:sp>
        <p:nvSpPr>
          <p:cNvPr id="4" name="Slide Number Placeholder 3"/>
          <p:cNvSpPr>
            <a:spLocks noGrp="1"/>
          </p:cNvSpPr>
          <p:nvPr>
            <p:ph type="sldNum" sz="quarter" idx="10"/>
          </p:nvPr>
        </p:nvSpPr>
        <p:spPr/>
        <p:txBody>
          <a:bodyPr/>
          <a:lstStyle/>
          <a:p>
            <a:fld id="{A15C55BB-6CAD-864E-9B58-B11C36E0B9F9}" type="slidenum">
              <a:rPr lang="en-US" smtClean="0"/>
              <a:t>61</a:t>
            </a:fld>
            <a:endParaRPr lang="en-US"/>
          </a:p>
        </p:txBody>
      </p:sp>
    </p:spTree>
    <p:extLst>
      <p:ext uri="{BB962C8B-B14F-4D97-AF65-F5344CB8AC3E}">
        <p14:creationId xmlns:p14="http://schemas.microsoft.com/office/powerpoint/2010/main" val="1399096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414076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7818" y="5155854"/>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4163864"/>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447817" y="5722592"/>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data-action-lab.com" TargetMode="Externa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985260"/>
          </a:xfrm>
          <a:prstGeom prst="rect">
            <a:avLst/>
          </a:prstGeom>
        </p:spPr>
        <p:txBody>
          <a:bodyPr vert="horz" lIns="91440" tIns="45720" rIns="91440" bIns="45720"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FF5D9608-6046-B74F-AD6B-B49AB843FA8C}"/>
              </a:ext>
            </a:extLst>
          </p:cNvPr>
          <p:cNvPicPr>
            <a:picLocks noChangeAspect="1"/>
          </p:cNvPicPr>
          <p:nvPr userDrawn="1"/>
        </p:nvPicPr>
        <p:blipFill>
          <a:blip r:embed="rId10">
            <a:alphaModFix amt="50000"/>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17" name="TextBox 16">
            <a:extLst>
              <a:ext uri="{FF2B5EF4-FFF2-40B4-BE49-F238E27FC236}">
                <a16:creationId xmlns:a16="http://schemas.microsoft.com/office/drawing/2014/main" id="{18B58284-4A9F-8B47-93D9-EDA38991E4C1}"/>
              </a:ext>
            </a:extLst>
          </p:cNvPr>
          <p:cNvSpPr txBox="1"/>
          <p:nvPr userDrawn="1"/>
        </p:nvSpPr>
        <p:spPr>
          <a:xfrm>
            <a:off x="9037320" y="6407719"/>
            <a:ext cx="2377440" cy="369332"/>
          </a:xfrm>
          <a:prstGeom prst="rect">
            <a:avLst/>
          </a:prstGeom>
          <a:noFill/>
        </p:spPr>
        <p:txBody>
          <a:bodyPr wrap="square" rtlCol="0">
            <a:spAutoFit/>
          </a:bodyPr>
          <a:lstStyle/>
          <a:p>
            <a:pPr algn="r"/>
            <a:r>
              <a:rPr lang="en-US" dirty="0">
                <a:solidFill>
                  <a:srgbClr val="B3B3B3"/>
                </a:solidFill>
                <a:hlinkClick r:id="rId11">
                  <a:extLst>
                    <a:ext uri="{A12FA001-AC4F-418D-AE19-62706E023703}">
                      <ahyp:hlinkClr xmlns:ahyp="http://schemas.microsoft.com/office/drawing/2018/hyperlinkcolor" val="tx"/>
                    </a:ext>
                  </a:extLst>
                </a:hlinkClick>
              </a:rPr>
              <a:t>data-action-lab.com</a:t>
            </a:r>
            <a:endParaRPr lang="en-US" dirty="0">
              <a:solidFill>
                <a:srgbClr val="B3B3B3"/>
              </a:solidFill>
            </a:endParaRPr>
          </a:p>
        </p:txBody>
      </p:sp>
      <p:pic>
        <p:nvPicPr>
          <p:cNvPr id="12" name="Picture 11">
            <a:extLst>
              <a:ext uri="{FF2B5EF4-FFF2-40B4-BE49-F238E27FC236}">
                <a16:creationId xmlns:a16="http://schemas.microsoft.com/office/drawing/2014/main" id="{2FC27D59-0A15-7E4E-900B-70CBAA784AC5}"/>
              </a:ext>
            </a:extLst>
          </p:cNvPr>
          <p:cNvPicPr/>
          <p:nvPr userDrawn="1"/>
        </p:nvPicPr>
        <p:blipFill>
          <a:blip r:embed="rId12">
            <a:extLst>
              <a:ext uri="{28A0092B-C50C-407E-A947-70E740481C1C}">
                <a14:useLocalDpi xmlns:a14="http://schemas.microsoft.com/office/drawing/2010/main" val="0"/>
              </a:ext>
            </a:extLst>
          </a:blip>
          <a:stretch>
            <a:fillRect/>
          </a:stretch>
        </p:blipFill>
        <p:spPr>
          <a:xfrm>
            <a:off x="441840" y="6446926"/>
            <a:ext cx="4097020" cy="273946"/>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EDFB4B1A-9BAA-D946-8310-AC22286CF09F}"/>
              </a:ext>
            </a:extLst>
          </p:cNvPr>
          <p:cNvPicPr>
            <a:picLocks noChangeAspect="1"/>
          </p:cNvPicPr>
          <p:nvPr userDrawn="1"/>
        </p:nvPicPr>
        <p:blipFill>
          <a:blip r:embed="rId13"/>
          <a:stretch>
            <a:fillRect/>
          </a:stretch>
        </p:blipFill>
        <p:spPr>
          <a:xfrm>
            <a:off x="4704913" y="6447099"/>
            <a:ext cx="787228" cy="273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data-action-lab.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NUL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s://www.data-action-lab.com/wp-content/uploads/2019/03/Logistic-Regression.pdf" TargetMode="External"/><Relationship Id="rId2" Type="http://schemas.openxmlformats.org/officeDocument/2006/relationships/hyperlink" Target="https://www.data-action-lab.com/wp-content/uploads/2019/03/Value-Estimation-Methods.pdf" TargetMode="External"/><Relationship Id="rId1" Type="http://schemas.openxmlformats.org/officeDocument/2006/relationships/slideLayout" Target="../slideLayouts/slideLayout2.xml"/><Relationship Id="rId5" Type="http://schemas.openxmlformats.org/officeDocument/2006/relationships/hyperlink" Target="https://www.data-action-lab.com/wp-content/uploads/2019/03/Classification.zip" TargetMode="External"/><Relationship Id="rId4" Type="http://schemas.openxmlformats.org/officeDocument/2006/relationships/hyperlink" Target="https://www.data-action-lab.com/wp-content/uploads/2019/03/Na&#239;ve-Bayes-Classification.pdf"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algobeans.com/2015/11/30/k-means-clustering-laymans-tutorial/" TargetMode="External"/><Relationship Id="rId7" Type="http://schemas.openxmlformats.org/officeDocument/2006/relationships/hyperlink" Target="https://en.wikipedia.org/wiki/Evaluation_of_binary_classifiers" TargetMode="External"/><Relationship Id="rId2" Type="http://schemas.openxmlformats.org/officeDocument/2006/relationships/hyperlink" Target="https://algobeans.com/2016/07/27/decision-trees-tutorial/" TargetMode="External"/><Relationship Id="rId1" Type="http://schemas.openxmlformats.org/officeDocument/2006/relationships/slideLayout" Target="../slideLayouts/slideLayout2.xml"/><Relationship Id="rId6" Type="http://schemas.openxmlformats.org/officeDocument/2006/relationships/hyperlink" Target="https://en.wikipedia.org/wiki/Multivariate_adaptive_regression_splines" TargetMode="External"/><Relationship Id="rId5" Type="http://schemas.openxmlformats.org/officeDocument/2006/relationships/hyperlink" Target="https://en.wikipedia.org/wiki/Predictive_analytics" TargetMode="External"/><Relationship Id="rId4" Type="http://schemas.openxmlformats.org/officeDocument/2006/relationships/hyperlink" Target="https://en.wikipedia.org/wiki/Decision_tree_learning"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www.cs.unb.ca/~hzhang/publications/FLAIRS04ZhangH.pdf" TargetMode="External"/><Relationship Id="rId7" Type="http://schemas.openxmlformats.org/officeDocument/2006/relationships/hyperlink" Target="http://www.cogsys.wiai.uni-bamberg.de/teaching/ss05/ml/slides/cogsysII-9.pdf" TargetMode="External"/><Relationship Id="rId2" Type="http://schemas.openxmlformats.org/officeDocument/2006/relationships/hyperlink" Target="https://en.wikipedia.org/wiki/Naive_Bayes_classifier" TargetMode="External"/><Relationship Id="rId1" Type="http://schemas.openxmlformats.org/officeDocument/2006/relationships/slideLayout" Target="../slideLayouts/slideLayout2.xml"/><Relationship Id="rId6" Type="http://schemas.openxmlformats.org/officeDocument/2006/relationships/hyperlink" Target="https://www.cs.cmu.edu/~epxing/Class/10701-08s/Lecture/lecture3-annotated.pdf" TargetMode="External"/><Relationship Id="rId5" Type="http://schemas.openxmlformats.org/officeDocument/2006/relationships/hyperlink" Target="http://www.ee.columbia.edu/~vittorio/BayesProof.pdf" TargetMode="External"/><Relationship Id="rId4" Type="http://schemas.openxmlformats.org/officeDocument/2006/relationships/hyperlink" Target="http://blog.kaggle.com/2015/04/22/scikit-learn-video-3-machine-learning-first-steps-with-the-iris-dataset/"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CLASSIFICATION AND VALUE ESTIMATION</a:t>
            </a:r>
          </a:p>
        </p:txBody>
      </p:sp>
      <p:sp>
        <p:nvSpPr>
          <p:cNvPr id="3" name="Subtitle 2"/>
          <p:cNvSpPr>
            <a:spLocks noGrp="1"/>
          </p:cNvSpPr>
          <p:nvPr>
            <p:ph type="subTitle" idx="1"/>
          </p:nvPr>
        </p:nvSpPr>
        <p:spPr/>
        <p:txBody>
          <a:bodyPr/>
          <a:lstStyle/>
          <a:p>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441840" y="6455225"/>
            <a:ext cx="4097020" cy="2743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6" name="TextBox 5"/>
          <p:cNvSpPr txBox="1"/>
          <p:nvPr/>
        </p:nvSpPr>
        <p:spPr>
          <a:xfrm>
            <a:off x="9037320" y="6407719"/>
            <a:ext cx="2377440" cy="369332"/>
          </a:xfrm>
          <a:prstGeom prst="rect">
            <a:avLst/>
          </a:prstGeom>
          <a:noFill/>
        </p:spPr>
        <p:txBody>
          <a:bodyPr wrap="square" rtlCol="0">
            <a:spAutoFit/>
          </a:bodyPr>
          <a:lstStyle/>
          <a:p>
            <a:pPr algn="r"/>
            <a:r>
              <a:rPr lang="en-US" dirty="0">
                <a:hlinkClick r:id="rId4"/>
              </a:rPr>
              <a:t>data-action-lab.com</a:t>
            </a:r>
            <a:endParaRPr lang="en-US" dirty="0"/>
          </a:p>
        </p:txBody>
      </p:sp>
      <p:sp>
        <p:nvSpPr>
          <p:cNvPr id="7" name="Rectangle 6">
            <a:extLst>
              <a:ext uri="{FF2B5EF4-FFF2-40B4-BE49-F238E27FC236}">
                <a16:creationId xmlns:a16="http://schemas.microsoft.com/office/drawing/2014/main" id="{03836C39-FA96-C045-9840-ACADFFE81053}"/>
              </a:ext>
            </a:extLst>
          </p:cNvPr>
          <p:cNvSpPr/>
          <p:nvPr/>
        </p:nvSpPr>
        <p:spPr>
          <a:xfrm>
            <a:off x="852312" y="3847166"/>
            <a:ext cx="10451306" cy="1846659"/>
          </a:xfrm>
          <a:prstGeom prst="rect">
            <a:avLst/>
          </a:prstGeom>
        </p:spPr>
        <p:txBody>
          <a:bodyPr wrap="square">
            <a:spAutoFit/>
          </a:bodyPr>
          <a:lstStyle/>
          <a:p>
            <a:pPr algn="ctr"/>
            <a:r>
              <a:rPr lang="en-US" dirty="0">
                <a:solidFill>
                  <a:schemeClr val="bg1"/>
                </a:solidFill>
                <a:latin typeface="Dagny OT" panose="020B0504020201020104" pitchFamily="34" charset="77"/>
                <a:ea typeface="Helvetica Light" charset="0"/>
                <a:cs typeface="Helvetica Light" charset="0"/>
              </a:rPr>
              <a:t>“</a:t>
            </a:r>
            <a:r>
              <a:rPr lang="en-US" dirty="0">
                <a:solidFill>
                  <a:schemeClr val="bg1"/>
                </a:solidFill>
                <a:latin typeface="Dagny OT" panose="020B0504020201020104" pitchFamily="34" charset="77"/>
              </a:rPr>
              <a:t>Data science does not replace statistical modeling and data analysis; it augments them.”</a:t>
            </a:r>
            <a:endParaRPr lang="en-US" dirty="0">
              <a:solidFill>
                <a:schemeClr val="bg1"/>
              </a:solidFill>
              <a:latin typeface="Dagny OT" panose="020B0504020201020104" pitchFamily="34" charset="77"/>
              <a:ea typeface="Helvetica Light" charset="0"/>
              <a:cs typeface="Helvetica Light" charset="0"/>
            </a:endParaRPr>
          </a:p>
          <a:p>
            <a:pPr algn="r"/>
            <a:r>
              <a:rPr lang="en-US" sz="1200" dirty="0">
                <a:solidFill>
                  <a:schemeClr val="bg1"/>
                </a:solidFill>
                <a:latin typeface="Dagny OT" panose="020B0504020201020104" pitchFamily="34" charset="77"/>
                <a:ea typeface="Helvetica Light" charset="0"/>
                <a:cs typeface="Helvetica Light" charset="0"/>
              </a:rPr>
              <a:t>(P. Boily)</a:t>
            </a:r>
            <a:endParaRPr lang="en-US" dirty="0">
              <a:solidFill>
                <a:schemeClr val="bg1"/>
              </a:solidFill>
              <a:latin typeface="Dagny OT" panose="020B0504020201020104" pitchFamily="34" charset="77"/>
              <a:ea typeface="Helvetica Light" charset="0"/>
              <a:cs typeface="Helvetica Light" charset="0"/>
            </a:endParaRPr>
          </a:p>
          <a:p>
            <a:pPr algn="ctr"/>
            <a:endParaRPr lang="en-US" dirty="0">
              <a:solidFill>
                <a:schemeClr val="bg1"/>
              </a:solidFill>
              <a:latin typeface="Dagny OT" panose="020B0504020201020104" pitchFamily="34" charset="77"/>
              <a:ea typeface="Helvetica Light" charset="0"/>
              <a:cs typeface="Helvetica Light" charset="0"/>
            </a:endParaRPr>
          </a:p>
          <a:p>
            <a:pPr algn="ctr"/>
            <a:endParaRPr lang="en-US" dirty="0">
              <a:solidFill>
                <a:schemeClr val="bg1"/>
              </a:solidFill>
              <a:latin typeface="Dagny OT" panose="020B0504020201020104" pitchFamily="34" charset="77"/>
              <a:ea typeface="Helvetica Light" charset="0"/>
              <a:cs typeface="Helvetica Light" charset="0"/>
            </a:endParaRPr>
          </a:p>
          <a:p>
            <a:pPr algn="ctr"/>
            <a:r>
              <a:rPr lang="en-US" dirty="0">
                <a:solidFill>
                  <a:schemeClr val="bg1"/>
                </a:solidFill>
                <a:latin typeface="Dagny OT" panose="020B0504020201020104" pitchFamily="34" charset="77"/>
                <a:ea typeface="Helvetica Light" charset="0"/>
                <a:cs typeface="Helvetica Light" charset="0"/>
              </a:rPr>
              <a:t>“</a:t>
            </a:r>
            <a:r>
              <a:rPr lang="en-US" dirty="0">
                <a:solidFill>
                  <a:schemeClr val="bg1"/>
                </a:solidFill>
                <a:latin typeface="Dagny OT" panose="020B0504020201020104" pitchFamily="34" charset="77"/>
              </a:rPr>
              <a:t>Data is not information, information is not knowledge, </a:t>
            </a:r>
            <a:br>
              <a:rPr lang="en-US" dirty="0">
                <a:solidFill>
                  <a:schemeClr val="bg1"/>
                </a:solidFill>
                <a:latin typeface="Dagny OT" panose="020B0504020201020104" pitchFamily="34" charset="77"/>
              </a:rPr>
            </a:br>
            <a:r>
              <a:rPr lang="en-US" dirty="0">
                <a:solidFill>
                  <a:schemeClr val="bg1"/>
                </a:solidFill>
                <a:latin typeface="Dagny OT" panose="020B0504020201020104" pitchFamily="34" charset="77"/>
              </a:rPr>
              <a:t>knowledge is not understanding, understanding is not wisdom.”</a:t>
            </a:r>
            <a:endParaRPr lang="en-US" dirty="0">
              <a:solidFill>
                <a:schemeClr val="bg1"/>
              </a:solidFill>
              <a:latin typeface="Dagny OT" panose="020B0504020201020104" pitchFamily="34" charset="77"/>
              <a:ea typeface="Helvetica Light" charset="0"/>
              <a:cs typeface="Helvetica Light" charset="0"/>
            </a:endParaRPr>
          </a:p>
          <a:p>
            <a:pPr algn="r"/>
            <a:r>
              <a:rPr lang="en-US" sz="1200" dirty="0">
                <a:solidFill>
                  <a:schemeClr val="bg1"/>
                </a:solidFill>
                <a:latin typeface="Dagny OT" panose="020B0504020201020104" pitchFamily="34" charset="77"/>
                <a:ea typeface="Helvetica Light" charset="0"/>
                <a:cs typeface="Helvetica Light" charset="0"/>
              </a:rPr>
              <a:t>(</a:t>
            </a:r>
            <a:r>
              <a:rPr lang="en-US" sz="1200" dirty="0">
                <a:solidFill>
                  <a:schemeClr val="bg1"/>
                </a:solidFill>
                <a:latin typeface="Dagny OT" panose="020B0504020201020104" pitchFamily="34" charset="77"/>
              </a:rPr>
              <a:t>attributed to Cliff Stoll in Keeler's </a:t>
            </a:r>
            <a:r>
              <a:rPr lang="en-US" sz="1200" i="1" dirty="0">
                <a:solidFill>
                  <a:schemeClr val="bg1"/>
                </a:solidFill>
                <a:latin typeface="Dagny OT" panose="020B0504020201020104" pitchFamily="34" charset="77"/>
              </a:rPr>
              <a:t>Nothing to Hide: Privacy in the 21st Century</a:t>
            </a:r>
            <a:r>
              <a:rPr lang="en-US" sz="1200" dirty="0">
                <a:solidFill>
                  <a:schemeClr val="bg1"/>
                </a:solidFill>
                <a:latin typeface="Dagny OT" panose="020B0504020201020104" pitchFamily="34" charset="77"/>
              </a:rPr>
              <a:t>, 2006)</a:t>
            </a:r>
          </a:p>
        </p:txBody>
      </p:sp>
    </p:spTree>
    <p:extLst>
      <p:ext uri="{BB962C8B-B14F-4D97-AF65-F5344CB8AC3E}">
        <p14:creationId xmlns:p14="http://schemas.microsoft.com/office/powerpoint/2010/main" val="424153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048" y="1267316"/>
            <a:ext cx="9975187" cy="4269326"/>
          </a:xfrm>
          <a:prstGeom prst="rect">
            <a:avLst/>
          </a:prstGeom>
        </p:spPr>
      </p:pic>
    </p:spTree>
    <p:extLst>
      <p:ext uri="{BB962C8B-B14F-4D97-AF65-F5344CB8AC3E}">
        <p14:creationId xmlns:p14="http://schemas.microsoft.com/office/powerpoint/2010/main" val="251310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CA513-C4EF-7D40-A5B3-83F304763E35}"/>
              </a:ext>
            </a:extLst>
          </p:cNvPr>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lstStyle/>
          <a:p>
            <a:r>
              <a:rPr lang="en-CA" dirty="0">
                <a:cs typeface="Helvetica" panose="020B0604020202020204" pitchFamily="34" charset="0"/>
              </a:rPr>
              <a:t>Should a tax collection agency seek to maximize its revenues/profits or to ensure compliance?</a:t>
            </a:r>
            <a:endParaRPr lang="en-CA" sz="1000" dirty="0">
              <a:cs typeface="Helvetica" panose="020B0604020202020204" pitchFamily="34" charset="0"/>
            </a:endParaRPr>
          </a:p>
        </p:txBody>
      </p:sp>
    </p:spTree>
    <p:extLst>
      <p:ext uri="{BB962C8B-B14F-4D97-AF65-F5344CB8AC3E}">
        <p14:creationId xmlns:p14="http://schemas.microsoft.com/office/powerpoint/2010/main" val="3548083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BASICS</a:t>
            </a:r>
          </a:p>
        </p:txBody>
      </p:sp>
      <p:sp>
        <p:nvSpPr>
          <p:cNvPr id="3" name="Text Placeholder 2"/>
          <p:cNvSpPr>
            <a:spLocks noGrp="1"/>
          </p:cNvSpPr>
          <p:nvPr>
            <p:ph type="body" idx="1"/>
          </p:nvPr>
        </p:nvSpPr>
        <p:spPr/>
        <p:txBody>
          <a:bodyPr/>
          <a:lstStyle/>
          <a:p>
            <a:r>
              <a:rPr lang="en-US" dirty="0"/>
              <a:t>CLASSIFICATION AND VALUE ESTIMATION</a:t>
            </a:r>
          </a:p>
        </p:txBody>
      </p:sp>
      <p:sp>
        <p:nvSpPr>
          <p:cNvPr id="4" name="Rectangle 3">
            <a:extLst>
              <a:ext uri="{FF2B5EF4-FFF2-40B4-BE49-F238E27FC236}">
                <a16:creationId xmlns:a16="http://schemas.microsoft.com/office/drawing/2014/main" id="{AEF3A62E-71DC-1C4A-A7CD-65776B52789D}"/>
              </a:ext>
            </a:extLst>
          </p:cNvPr>
          <p:cNvSpPr/>
          <p:nvPr/>
        </p:nvSpPr>
        <p:spPr>
          <a:xfrm>
            <a:off x="581193" y="5349143"/>
            <a:ext cx="11029614" cy="830997"/>
          </a:xfrm>
          <a:prstGeom prst="rect">
            <a:avLst/>
          </a:prstGeom>
        </p:spPr>
        <p:txBody>
          <a:bodyPr wrap="square">
            <a:spAutoFit/>
          </a:bodyPr>
          <a:lstStyle/>
          <a:p>
            <a:pPr algn="ctr"/>
            <a:r>
              <a:rPr lang="en-US" dirty="0">
                <a:solidFill>
                  <a:schemeClr val="bg1"/>
                </a:solidFill>
                <a:latin typeface="Dagny OT" panose="020B0504020201020104" pitchFamily="34" charset="77"/>
              </a:rPr>
              <a:t>“</a:t>
            </a:r>
            <a:r>
              <a:rPr lang="en-CA" dirty="0">
                <a:solidFill>
                  <a:schemeClr val="bg1"/>
                </a:solidFill>
                <a:latin typeface="Dagny OT" panose="020B0504020201020104" pitchFamily="34" charset="77"/>
              </a:rPr>
              <a:t>We are much too much inclined in these days to divide people into permanent categories, forgetting that a  category only exists for its special purpose and must be forgotten as soon as that purpose is served</a:t>
            </a:r>
            <a:r>
              <a:rPr lang="en-US" dirty="0">
                <a:solidFill>
                  <a:schemeClr val="bg1"/>
                </a:solidFill>
                <a:latin typeface="Dagny OT" panose="020B0504020201020104" pitchFamily="34" charset="77"/>
              </a:rPr>
              <a:t>.”</a:t>
            </a:r>
          </a:p>
          <a:p>
            <a:pPr algn="r"/>
            <a:r>
              <a:rPr lang="en-CA" sz="1200" dirty="0">
                <a:solidFill>
                  <a:schemeClr val="bg1"/>
                </a:solidFill>
                <a:latin typeface="Dagny OT" panose="020B0504020201020104" pitchFamily="34" charset="77"/>
                <a:cs typeface="Helvetica" panose="020B0604020202020204" pitchFamily="34" charset="0"/>
              </a:rPr>
              <a:t>(</a:t>
            </a:r>
            <a:r>
              <a:rPr lang="en-CA" sz="1200" dirty="0">
                <a:solidFill>
                  <a:schemeClr val="bg1"/>
                </a:solidFill>
                <a:latin typeface="Dagny OT" panose="020B0504020201020104" pitchFamily="34" charset="77"/>
              </a:rPr>
              <a:t>Dorothy L. Sayers, </a:t>
            </a:r>
            <a:r>
              <a:rPr lang="en-CA" sz="1200" i="1" dirty="0">
                <a:solidFill>
                  <a:schemeClr val="bg1"/>
                </a:solidFill>
                <a:latin typeface="Dagny OT" panose="020B0504020201020104" pitchFamily="34" charset="77"/>
              </a:rPr>
              <a:t>Are Women Human? Astute and Witty Essays on the Role of Women in Society</a:t>
            </a:r>
            <a:r>
              <a:rPr lang="en-CA" sz="1200" dirty="0">
                <a:solidFill>
                  <a:schemeClr val="bg1"/>
                </a:solidFill>
                <a:latin typeface="Dagny OT" panose="020B0504020201020104" pitchFamily="34" charset="77"/>
                <a:cs typeface="Helvetica" panose="020B0604020202020204" pitchFamily="34" charset="0"/>
              </a:rPr>
              <a:t>) </a:t>
            </a:r>
          </a:p>
        </p:txBody>
      </p:sp>
    </p:spTree>
    <p:extLst>
      <p:ext uri="{BB962C8B-B14F-4D97-AF65-F5344CB8AC3E}">
        <p14:creationId xmlns:p14="http://schemas.microsoft.com/office/powerpoint/2010/main" val="289213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Overview</a:t>
            </a:r>
            <a:endParaRPr lang="en-US" sz="2400" dirty="0"/>
          </a:p>
        </p:txBody>
      </p:sp>
      <p:sp>
        <p:nvSpPr>
          <p:cNvPr id="3" name="Content Placeholder 2"/>
          <p:cNvSpPr>
            <a:spLocks noGrp="1"/>
          </p:cNvSpPr>
          <p:nvPr>
            <p:ph idx="1"/>
          </p:nvPr>
        </p:nvSpPr>
        <p:spPr/>
        <p:txBody>
          <a:bodyPr/>
          <a:lstStyle/>
          <a:p>
            <a:pPr algn="just">
              <a:lnSpc>
                <a:spcPct val="100000"/>
              </a:lnSpc>
            </a:pPr>
            <a:r>
              <a:rPr lang="en-US" dirty="0"/>
              <a:t>In </a:t>
            </a:r>
            <a:r>
              <a:rPr lang="en-US" b="1" dirty="0"/>
              <a:t>classification</a:t>
            </a:r>
            <a:r>
              <a:rPr lang="en-US" dirty="0"/>
              <a:t>, a sample set of data (the </a:t>
            </a:r>
            <a:r>
              <a:rPr lang="en-US" b="1" dirty="0"/>
              <a:t>training</a:t>
            </a:r>
            <a:r>
              <a:rPr lang="en-US" dirty="0"/>
              <a:t> set) is used to determine rules and patterns that divide the data into pre-determined groups, or classes (supervised learning; predictive analytics).</a:t>
            </a:r>
          </a:p>
          <a:p>
            <a:pPr algn="just">
              <a:lnSpc>
                <a:spcPct val="100000"/>
              </a:lnSpc>
            </a:pPr>
            <a:endParaRPr lang="en-US" sz="1000" dirty="0"/>
          </a:p>
          <a:p>
            <a:pPr algn="just">
              <a:lnSpc>
                <a:spcPct val="100000"/>
              </a:lnSpc>
            </a:pPr>
            <a:r>
              <a:rPr lang="en-US" dirty="0"/>
              <a:t>The training data usually consists of a </a:t>
            </a:r>
            <a:r>
              <a:rPr lang="en-US" b="1" dirty="0"/>
              <a:t>randomly </a:t>
            </a:r>
            <a:r>
              <a:rPr lang="en-US" dirty="0"/>
              <a:t>selected</a:t>
            </a:r>
            <a:r>
              <a:rPr lang="en-US" b="1" dirty="0"/>
              <a:t> </a:t>
            </a:r>
            <a:r>
              <a:rPr lang="en-US" dirty="0"/>
              <a:t>subset of the </a:t>
            </a:r>
            <a:r>
              <a:rPr lang="en-US" b="1" dirty="0"/>
              <a:t>labeled</a:t>
            </a:r>
            <a:r>
              <a:rPr lang="en-US" dirty="0"/>
              <a:t> (target) data.</a:t>
            </a:r>
          </a:p>
          <a:p>
            <a:pPr algn="just">
              <a:lnSpc>
                <a:spcPct val="100000"/>
              </a:lnSpc>
            </a:pPr>
            <a:endParaRPr lang="en-CA" sz="1000" dirty="0"/>
          </a:p>
          <a:p>
            <a:pPr algn="just">
              <a:lnSpc>
                <a:spcPct val="100000"/>
              </a:lnSpc>
            </a:pPr>
            <a:r>
              <a:rPr lang="en-CA" b="1" dirty="0"/>
              <a:t>Value estimation</a:t>
            </a:r>
            <a:r>
              <a:rPr lang="en-CA" dirty="0"/>
              <a:t> (regression) is akin to classification when the target variable is numerical.</a:t>
            </a:r>
            <a:endParaRPr lang="en-US" dirty="0"/>
          </a:p>
          <a:p>
            <a:pPr algn="just"/>
            <a:endParaRPr lang="en-US" sz="1000" dirty="0"/>
          </a:p>
        </p:txBody>
      </p:sp>
    </p:spTree>
    <p:extLst>
      <p:ext uri="{BB962C8B-B14F-4D97-AF65-F5344CB8AC3E}">
        <p14:creationId xmlns:p14="http://schemas.microsoft.com/office/powerpoint/2010/main" val="38733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Overview</a:t>
            </a:r>
            <a:endParaRPr lang="en-US" sz="2400" dirty="0"/>
          </a:p>
        </p:txBody>
      </p:sp>
      <p:sp>
        <p:nvSpPr>
          <p:cNvPr id="3" name="Content Placeholder 2"/>
          <p:cNvSpPr>
            <a:spLocks noGrp="1"/>
          </p:cNvSpPr>
          <p:nvPr>
            <p:ph idx="1"/>
          </p:nvPr>
        </p:nvSpPr>
        <p:spPr/>
        <p:txBody>
          <a:bodyPr/>
          <a:lstStyle/>
          <a:p>
            <a:pPr algn="just">
              <a:lnSpc>
                <a:spcPct val="100000"/>
              </a:lnSpc>
            </a:pPr>
            <a:r>
              <a:rPr lang="en-CA" dirty="0"/>
              <a:t>In the </a:t>
            </a:r>
            <a:r>
              <a:rPr lang="en-CA" b="1" dirty="0"/>
              <a:t>testing</a:t>
            </a:r>
            <a:r>
              <a:rPr lang="en-CA" dirty="0"/>
              <a:t> phase, the model is used to assign a class to observations for which the label is hidden, but ultimately known (the </a:t>
            </a:r>
            <a:r>
              <a:rPr lang="en-CA" b="1" dirty="0"/>
              <a:t>testing</a:t>
            </a:r>
            <a:r>
              <a:rPr lang="en-CA" dirty="0"/>
              <a:t> set).  </a:t>
            </a:r>
          </a:p>
          <a:p>
            <a:pPr algn="just">
              <a:lnSpc>
                <a:spcPct val="100000"/>
              </a:lnSpc>
            </a:pPr>
            <a:endParaRPr lang="en-CA" sz="1000" dirty="0"/>
          </a:p>
          <a:p>
            <a:pPr algn="just">
              <a:lnSpc>
                <a:spcPct val="100000"/>
              </a:lnSpc>
            </a:pPr>
            <a:r>
              <a:rPr lang="en-CA" dirty="0"/>
              <a:t>The performance of a classification model is evaluated on the testing set, </a:t>
            </a:r>
            <a:r>
              <a:rPr lang="en-CA" b="1" dirty="0"/>
              <a:t>never</a:t>
            </a:r>
            <a:r>
              <a:rPr lang="en-CA" dirty="0"/>
              <a:t> on the training set. </a:t>
            </a:r>
          </a:p>
          <a:p>
            <a:pPr algn="just">
              <a:lnSpc>
                <a:spcPct val="100000"/>
              </a:lnSpc>
            </a:pPr>
            <a:endParaRPr lang="en-CA" sz="1000" dirty="0"/>
          </a:p>
          <a:p>
            <a:pPr algn="just">
              <a:lnSpc>
                <a:spcPct val="100000"/>
              </a:lnSpc>
            </a:pPr>
            <a:r>
              <a:rPr lang="en-CA" dirty="0"/>
              <a:t>Technical issues include:</a:t>
            </a:r>
          </a:p>
          <a:p>
            <a:pPr lvl="1" algn="just">
              <a:lnSpc>
                <a:spcPct val="100000"/>
              </a:lnSpc>
            </a:pPr>
            <a:r>
              <a:rPr lang="en-CA" dirty="0"/>
              <a:t>selecting the features to include in the model</a:t>
            </a:r>
          </a:p>
          <a:p>
            <a:pPr lvl="1" algn="just">
              <a:lnSpc>
                <a:spcPct val="100000"/>
              </a:lnSpc>
            </a:pPr>
            <a:r>
              <a:rPr lang="en-CA" dirty="0"/>
              <a:t>selecting the algorithm</a:t>
            </a:r>
          </a:p>
          <a:p>
            <a:pPr lvl="1" algn="just">
              <a:lnSpc>
                <a:spcPct val="100000"/>
              </a:lnSpc>
            </a:pPr>
            <a:r>
              <a:rPr lang="en-CA" dirty="0"/>
              <a:t>etc.</a:t>
            </a:r>
            <a:endParaRPr lang="en-US" dirty="0"/>
          </a:p>
          <a:p>
            <a:pPr algn="just"/>
            <a:endParaRPr lang="en-US" sz="1000" dirty="0"/>
          </a:p>
        </p:txBody>
      </p:sp>
    </p:spTree>
    <p:extLst>
      <p:ext uri="{BB962C8B-B14F-4D97-AF65-F5344CB8AC3E}">
        <p14:creationId xmlns:p14="http://schemas.microsoft.com/office/powerpoint/2010/main" val="428528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endParaRPr lang="en-US" sz="2400" dirty="0"/>
          </a:p>
        </p:txBody>
      </p:sp>
      <p:sp>
        <p:nvSpPr>
          <p:cNvPr id="3" name="Content Placeholder 2"/>
          <p:cNvSpPr>
            <a:spLocks noGrp="1"/>
          </p:cNvSpPr>
          <p:nvPr>
            <p:ph idx="1"/>
          </p:nvPr>
        </p:nvSpPr>
        <p:spPr/>
        <p:txBody>
          <a:bodyPr/>
          <a:lstStyle/>
          <a:p>
            <a:pPr algn="just">
              <a:lnSpc>
                <a:spcPct val="100000"/>
              </a:lnSpc>
            </a:pPr>
            <a:r>
              <a:rPr lang="en-US" b="1" dirty="0"/>
              <a:t>Medicine and Health Science</a:t>
            </a:r>
          </a:p>
          <a:p>
            <a:pPr lvl="1" algn="just">
              <a:lnSpc>
                <a:spcPct val="100000"/>
              </a:lnSpc>
            </a:pPr>
            <a:r>
              <a:rPr lang="en-CA" dirty="0"/>
              <a:t>predicting which patient is at risk of suffering a second, fatal heart attack within 30 days based on health factors (blood pressure, age, sinus problems, etc.)</a:t>
            </a:r>
          </a:p>
          <a:p>
            <a:pPr lvl="1" algn="just">
              <a:lnSpc>
                <a:spcPct val="100000"/>
              </a:lnSpc>
            </a:pPr>
            <a:endParaRPr lang="en-CA" sz="200" dirty="0"/>
          </a:p>
          <a:p>
            <a:pPr algn="just">
              <a:lnSpc>
                <a:spcPct val="100000"/>
              </a:lnSpc>
            </a:pPr>
            <a:r>
              <a:rPr lang="en-CA" b="1" dirty="0"/>
              <a:t>Social Policies</a:t>
            </a:r>
            <a:endParaRPr lang="en-US" dirty="0"/>
          </a:p>
          <a:p>
            <a:pPr lvl="1" algn="just">
              <a:lnSpc>
                <a:spcPct val="100000"/>
              </a:lnSpc>
            </a:pPr>
            <a:r>
              <a:rPr lang="en-US" dirty="0"/>
              <a:t>predicting the likelihood of requiring assisting housing in old age based on demographic information/survey answers</a:t>
            </a:r>
            <a:endParaRPr lang="en-CA" sz="1000" dirty="0"/>
          </a:p>
          <a:p>
            <a:pPr algn="just">
              <a:lnSpc>
                <a:spcPct val="100000"/>
              </a:lnSpc>
            </a:pPr>
            <a:endParaRPr lang="en-CA" sz="200" b="1" dirty="0"/>
          </a:p>
          <a:p>
            <a:pPr algn="just">
              <a:lnSpc>
                <a:spcPct val="100000"/>
              </a:lnSpc>
            </a:pPr>
            <a:r>
              <a:rPr lang="en-CA" b="1" dirty="0"/>
              <a:t>Marketing and Business</a:t>
            </a:r>
          </a:p>
          <a:p>
            <a:pPr lvl="1" algn="just">
              <a:lnSpc>
                <a:spcPct val="100000"/>
              </a:lnSpc>
            </a:pPr>
            <a:r>
              <a:rPr lang="en-CA" dirty="0"/>
              <a:t>predicting which customers are likely to switch to another cell phone company based on demographics and usage </a:t>
            </a:r>
            <a:endParaRPr lang="en-US" dirty="0"/>
          </a:p>
        </p:txBody>
      </p:sp>
    </p:spTree>
    <p:extLst>
      <p:ext uri="{BB962C8B-B14F-4D97-AF65-F5344CB8AC3E}">
        <p14:creationId xmlns:p14="http://schemas.microsoft.com/office/powerpoint/2010/main" val="367805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Uses</a:t>
            </a:r>
            <a:endParaRPr lang="en-US" sz="2400" dirty="0"/>
          </a:p>
        </p:txBody>
      </p:sp>
      <p:sp>
        <p:nvSpPr>
          <p:cNvPr id="3" name="Content Placeholder 2"/>
          <p:cNvSpPr>
            <a:spLocks noGrp="1"/>
          </p:cNvSpPr>
          <p:nvPr>
            <p:ph idx="1"/>
          </p:nvPr>
        </p:nvSpPr>
        <p:spPr/>
        <p:txBody>
          <a:bodyPr/>
          <a:lstStyle/>
          <a:p>
            <a:pPr algn="just">
              <a:lnSpc>
                <a:spcPct val="100000"/>
              </a:lnSpc>
            </a:pPr>
            <a:r>
              <a:rPr lang="en-US" dirty="0"/>
              <a:t>Predicting that an object belongs to a particular class.</a:t>
            </a:r>
          </a:p>
          <a:p>
            <a:pPr algn="just">
              <a:lnSpc>
                <a:spcPct val="100000"/>
              </a:lnSpc>
            </a:pPr>
            <a:endParaRPr lang="en-US" sz="1000" dirty="0"/>
          </a:p>
          <a:p>
            <a:pPr algn="just">
              <a:lnSpc>
                <a:spcPct val="100000"/>
              </a:lnSpc>
            </a:pPr>
            <a:r>
              <a:rPr lang="en-US" dirty="0"/>
              <a:t>Organizing and grouping instances into categories.</a:t>
            </a:r>
          </a:p>
          <a:p>
            <a:pPr algn="just">
              <a:lnSpc>
                <a:spcPct val="100000"/>
              </a:lnSpc>
            </a:pPr>
            <a:endParaRPr lang="en-US" sz="1000" dirty="0"/>
          </a:p>
          <a:p>
            <a:pPr algn="just">
              <a:lnSpc>
                <a:spcPct val="100000"/>
              </a:lnSpc>
            </a:pPr>
            <a:r>
              <a:rPr lang="en-US" dirty="0"/>
              <a:t>Enhancing the detection of relevant objects</a:t>
            </a:r>
          </a:p>
          <a:p>
            <a:pPr lvl="1" algn="just">
              <a:lnSpc>
                <a:spcPct val="100000"/>
              </a:lnSpc>
            </a:pPr>
            <a:r>
              <a:rPr lang="en-CA" dirty="0"/>
              <a:t>avoidance: “this object is an incoming vehicle”</a:t>
            </a:r>
          </a:p>
          <a:p>
            <a:pPr lvl="1" algn="just">
              <a:lnSpc>
                <a:spcPct val="100000"/>
              </a:lnSpc>
            </a:pPr>
            <a:r>
              <a:rPr lang="en-CA" dirty="0"/>
              <a:t>pursuit: “this borrower is unlikely to default on her mortgage”</a:t>
            </a:r>
          </a:p>
          <a:p>
            <a:pPr lvl="1" algn="just">
              <a:lnSpc>
                <a:spcPct val="100000"/>
              </a:lnSpc>
            </a:pPr>
            <a:r>
              <a:rPr lang="en-CA" dirty="0"/>
              <a:t>degree: “this dog is 90% likely to live until it’s 7 years old” </a:t>
            </a:r>
          </a:p>
          <a:p>
            <a:pPr algn="just">
              <a:lnSpc>
                <a:spcPct val="100000"/>
              </a:lnSpc>
            </a:pPr>
            <a:endParaRPr lang="en-CA" sz="1000" dirty="0"/>
          </a:p>
          <a:p>
            <a:pPr algn="just">
              <a:lnSpc>
                <a:spcPct val="100000"/>
              </a:lnSpc>
            </a:pPr>
            <a:r>
              <a:rPr lang="en-CA" dirty="0"/>
              <a:t>In the absence of testing data, classification may be </a:t>
            </a:r>
            <a:r>
              <a:rPr lang="en-CA" b="1" dirty="0">
                <a:latin typeface="Helvetica" pitchFamily="2" charset="0"/>
              </a:rPr>
              <a:t>descriptive</a:t>
            </a:r>
            <a:r>
              <a:rPr lang="en-CA" dirty="0"/>
              <a:t> but not predictive. </a:t>
            </a:r>
            <a:endParaRPr lang="en-US" dirty="0"/>
          </a:p>
        </p:txBody>
      </p:sp>
    </p:spTree>
    <p:extLst>
      <p:ext uri="{BB962C8B-B14F-4D97-AF65-F5344CB8AC3E}">
        <p14:creationId xmlns:p14="http://schemas.microsoft.com/office/powerpoint/2010/main" val="267588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fade">
                                      <p:cBhvr>
                                        <p:cTn id="2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idx="1"/>
          </p:nvPr>
        </p:nvSpPr>
        <p:spPr/>
        <p:txBody>
          <a:bodyPr/>
          <a:lstStyle/>
          <a:p>
            <a:pPr>
              <a:lnSpc>
                <a:spcPct val="100000"/>
              </a:lnSpc>
            </a:pPr>
            <a:r>
              <a:rPr lang="en-US" b="1" dirty="0"/>
              <a:t>Scenario:</a:t>
            </a:r>
          </a:p>
          <a:p>
            <a:pPr>
              <a:lnSpc>
                <a:spcPct val="100000"/>
              </a:lnSpc>
            </a:pPr>
            <a:r>
              <a:rPr lang="en-US" dirty="0"/>
              <a:t>A motor insurance company has a fraud investigation dept. that studies up to 30% of all claims made, yet money is still getting lost on fraudulent claims. </a:t>
            </a:r>
            <a:br>
              <a:rPr lang="en-US" dirty="0"/>
            </a:br>
            <a:endParaRPr lang="en-US" sz="100" dirty="0"/>
          </a:p>
          <a:p>
            <a:pPr>
              <a:lnSpc>
                <a:spcPct val="100000"/>
              </a:lnSpc>
            </a:pPr>
            <a:endParaRPr lang="en-US" sz="1000" b="1" dirty="0"/>
          </a:p>
          <a:p>
            <a:pPr>
              <a:lnSpc>
                <a:spcPct val="100000"/>
              </a:lnSpc>
            </a:pPr>
            <a:r>
              <a:rPr lang="en-US" b="1" dirty="0"/>
              <a:t>Questions:</a:t>
            </a:r>
            <a:r>
              <a:rPr lang="en-US" dirty="0"/>
              <a:t> can we predict</a:t>
            </a:r>
          </a:p>
          <a:p>
            <a:pPr lvl="1">
              <a:lnSpc>
                <a:spcPct val="100000"/>
              </a:lnSpc>
            </a:pPr>
            <a:r>
              <a:rPr lang="en-US" dirty="0"/>
              <a:t>whether a claim is likely to be fraudulent? </a:t>
            </a:r>
          </a:p>
          <a:p>
            <a:pPr lvl="1">
              <a:lnSpc>
                <a:spcPct val="100000"/>
              </a:lnSpc>
            </a:pPr>
            <a:r>
              <a:rPr lang="en-US" dirty="0"/>
              <a:t>whether a customer is likely to commit fraud in the near future?</a:t>
            </a:r>
          </a:p>
          <a:p>
            <a:pPr lvl="1">
              <a:lnSpc>
                <a:spcPct val="100000"/>
              </a:lnSpc>
            </a:pPr>
            <a:r>
              <a:rPr lang="en-US" dirty="0"/>
              <a:t>whether an application for a policy is likely to result in a fraudulent claim?</a:t>
            </a:r>
          </a:p>
          <a:p>
            <a:pPr lvl="1">
              <a:lnSpc>
                <a:spcPct val="100000"/>
              </a:lnSpc>
            </a:pPr>
            <a:r>
              <a:rPr lang="en-US" dirty="0"/>
              <a:t>the amount by which a claim will be reduced if it is fraudulent? </a:t>
            </a:r>
          </a:p>
        </p:txBody>
      </p:sp>
    </p:spTree>
    <p:extLst>
      <p:ext uri="{BB962C8B-B14F-4D97-AF65-F5344CB8AC3E}">
        <p14:creationId xmlns:p14="http://schemas.microsoft.com/office/powerpoint/2010/main" val="427725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idx="1"/>
          </p:nvPr>
        </p:nvSpPr>
        <p:spPr/>
        <p:txBody>
          <a:bodyPr/>
          <a:lstStyle/>
          <a:p>
            <a:pPr>
              <a:lnSpc>
                <a:spcPct val="100000"/>
              </a:lnSpc>
            </a:pPr>
            <a:r>
              <a:rPr lang="en-US" b="1" dirty="0"/>
              <a:t>Scenario:</a:t>
            </a:r>
          </a:p>
          <a:p>
            <a:pPr>
              <a:lnSpc>
                <a:spcPct val="100000"/>
              </a:lnSpc>
            </a:pPr>
            <a:r>
              <a:rPr lang="en-US" dirty="0"/>
              <a:t>Customers who make a large number of calls to a mobile phone company’s customer service number have been identified as churn risks. The company is interested in reducing said churn. </a:t>
            </a:r>
            <a:endParaRPr lang="en-US" sz="100" dirty="0"/>
          </a:p>
          <a:p>
            <a:pPr>
              <a:lnSpc>
                <a:spcPct val="100000"/>
              </a:lnSpc>
            </a:pPr>
            <a:endParaRPr lang="en-US" sz="1000" b="1" dirty="0"/>
          </a:p>
          <a:p>
            <a:pPr>
              <a:lnSpc>
                <a:spcPct val="100000"/>
              </a:lnSpc>
            </a:pPr>
            <a:r>
              <a:rPr lang="en-US" b="1" dirty="0"/>
              <a:t>Questions:</a:t>
            </a:r>
            <a:r>
              <a:rPr lang="en-US" dirty="0"/>
              <a:t> can we predict</a:t>
            </a:r>
          </a:p>
          <a:p>
            <a:pPr lvl="1">
              <a:lnSpc>
                <a:spcPct val="100000"/>
              </a:lnSpc>
            </a:pPr>
            <a:r>
              <a:rPr lang="en-US" dirty="0"/>
              <a:t>the overall lifetime value of a customer? </a:t>
            </a:r>
          </a:p>
          <a:p>
            <a:pPr lvl="1">
              <a:lnSpc>
                <a:spcPct val="100000"/>
              </a:lnSpc>
            </a:pPr>
            <a:r>
              <a:rPr lang="en-US" dirty="0"/>
              <a:t>which customers are more likely to churn in the near future? </a:t>
            </a:r>
          </a:p>
          <a:p>
            <a:pPr lvl="1">
              <a:lnSpc>
                <a:spcPct val="100000"/>
              </a:lnSpc>
            </a:pPr>
            <a:r>
              <a:rPr lang="en-US" dirty="0"/>
              <a:t>what retention offer a particular customer will best respond to?</a:t>
            </a:r>
          </a:p>
        </p:txBody>
      </p:sp>
    </p:spTree>
    <p:extLst>
      <p:ext uri="{BB962C8B-B14F-4D97-AF65-F5344CB8AC3E}">
        <p14:creationId xmlns:p14="http://schemas.microsoft.com/office/powerpoint/2010/main" val="7346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2AEC71-0324-3E42-A334-638B6B09B3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58"/>
            <a:ext cx="12192000" cy="6843283"/>
          </a:xfrm>
          <a:prstGeom prst="rect">
            <a:avLst/>
          </a:prstGeom>
        </p:spPr>
      </p:pic>
    </p:spTree>
    <p:extLst>
      <p:ext uri="{BB962C8B-B14F-4D97-AF65-F5344CB8AC3E}">
        <p14:creationId xmlns:p14="http://schemas.microsoft.com/office/powerpoint/2010/main" val="90633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Learning Objectives</a:t>
            </a:r>
          </a:p>
        </p:txBody>
      </p:sp>
      <p:sp>
        <p:nvSpPr>
          <p:cNvPr id="2" name="Content Placeholder 1"/>
          <p:cNvSpPr>
            <a:spLocks noGrp="1"/>
          </p:cNvSpPr>
          <p:nvPr>
            <p:ph idx="1"/>
          </p:nvPr>
        </p:nvSpPr>
        <p:spPr/>
        <p:txBody>
          <a:bodyPr/>
          <a:lstStyle/>
          <a:p>
            <a:pPr algn="just"/>
            <a:r>
              <a:rPr lang="en-US" dirty="0"/>
              <a:t>Become familiar with the basic concepts of classification and value estimation; as well as some of the common algorithms.</a:t>
            </a:r>
          </a:p>
          <a:p>
            <a:pPr algn="just"/>
            <a:endParaRPr lang="en-US" sz="1000" dirty="0"/>
          </a:p>
          <a:p>
            <a:pPr algn="just"/>
            <a:r>
              <a:rPr lang="en-US" dirty="0"/>
              <a:t>Become familiar with one species of decision trees (ID3).</a:t>
            </a:r>
          </a:p>
          <a:p>
            <a:pPr algn="just"/>
            <a:endParaRPr lang="en-US" sz="1000" dirty="0"/>
          </a:p>
          <a:p>
            <a:pPr algn="just"/>
            <a:r>
              <a:rPr lang="en-US" dirty="0"/>
              <a:t>Become familiar with performance evaluation criteria for classification and value estimation methods. </a:t>
            </a:r>
          </a:p>
        </p:txBody>
      </p:sp>
    </p:spTree>
    <p:extLst>
      <p:ext uri="{BB962C8B-B14F-4D97-AF65-F5344CB8AC3E}">
        <p14:creationId xmlns:p14="http://schemas.microsoft.com/office/powerpoint/2010/main" val="170652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EA64D-5BB4-0443-A597-8800B8838694}"/>
              </a:ext>
            </a:extLst>
          </p:cNvPr>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r>
              <a:rPr lang="en-CA" dirty="0">
                <a:cs typeface="Helvetica" panose="020B0604020202020204" pitchFamily="34" charset="0"/>
              </a:rPr>
              <a:t>How would you use standard statistical modeling techniques to answer these questions? </a:t>
            </a:r>
            <a:endParaRPr lang="en-CA" sz="1000" dirty="0">
              <a:cs typeface="Helvetica" panose="020B0604020202020204" pitchFamily="34" charset="0"/>
            </a:endParaRPr>
          </a:p>
        </p:txBody>
      </p:sp>
    </p:spTree>
    <p:extLst>
      <p:ext uri="{BB962C8B-B14F-4D97-AF65-F5344CB8AC3E}">
        <p14:creationId xmlns:p14="http://schemas.microsoft.com/office/powerpoint/2010/main" val="188888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ALGORITHMS</a:t>
            </a:r>
          </a:p>
        </p:txBody>
      </p:sp>
      <p:sp>
        <p:nvSpPr>
          <p:cNvPr id="3" name="Text Placeholder 2"/>
          <p:cNvSpPr>
            <a:spLocks noGrp="1"/>
          </p:cNvSpPr>
          <p:nvPr>
            <p:ph type="body" idx="1"/>
          </p:nvPr>
        </p:nvSpPr>
        <p:spPr/>
        <p:txBody>
          <a:bodyPr/>
          <a:lstStyle/>
          <a:p>
            <a:r>
              <a:rPr lang="en-US" dirty="0"/>
              <a:t>CLASSIFICATION AND VALUE ESTIMATION</a:t>
            </a:r>
          </a:p>
        </p:txBody>
      </p:sp>
      <p:sp>
        <p:nvSpPr>
          <p:cNvPr id="4" name="Rectangle 3">
            <a:extLst>
              <a:ext uri="{FF2B5EF4-FFF2-40B4-BE49-F238E27FC236}">
                <a16:creationId xmlns:a16="http://schemas.microsoft.com/office/drawing/2014/main" id="{AEF3A62E-71DC-1C4A-A7CD-65776B52789D}"/>
              </a:ext>
            </a:extLst>
          </p:cNvPr>
          <p:cNvSpPr/>
          <p:nvPr/>
        </p:nvSpPr>
        <p:spPr>
          <a:xfrm>
            <a:off x="581193" y="5349143"/>
            <a:ext cx="11029614" cy="830997"/>
          </a:xfrm>
          <a:prstGeom prst="rect">
            <a:avLst/>
          </a:prstGeom>
        </p:spPr>
        <p:txBody>
          <a:bodyPr wrap="square">
            <a:spAutoFit/>
          </a:bodyPr>
          <a:lstStyle/>
          <a:p>
            <a:pPr algn="ctr"/>
            <a:r>
              <a:rPr lang="en-US" dirty="0">
                <a:solidFill>
                  <a:schemeClr val="bg1"/>
                </a:solidFill>
                <a:latin typeface="Dagny OT" panose="020B0504020201020104" pitchFamily="34" charset="77"/>
              </a:rPr>
              <a:t>“The diversity of problems that can be addressed by classification algorithms is significant, and covers many domains. […] It is difficult to comprehensively discuss all the methods in a single book.”</a:t>
            </a:r>
          </a:p>
          <a:p>
            <a:pPr algn="r"/>
            <a:r>
              <a:rPr lang="en-US" sz="1200" dirty="0">
                <a:solidFill>
                  <a:schemeClr val="bg1"/>
                </a:solidFill>
                <a:latin typeface="Dagny OT" panose="020B0504020201020104" pitchFamily="34" charset="77"/>
              </a:rPr>
              <a:t>(C.C. Aggarwal, </a:t>
            </a:r>
            <a:r>
              <a:rPr lang="en-US" sz="1200" i="1" dirty="0">
                <a:solidFill>
                  <a:schemeClr val="bg1"/>
                </a:solidFill>
                <a:latin typeface="Dagny OT" panose="020B0504020201020104" pitchFamily="34" charset="77"/>
              </a:rPr>
              <a:t>Data Classification: Algorithms and Applications</a:t>
            </a:r>
            <a:r>
              <a:rPr lang="en-US" sz="1200" dirty="0">
                <a:solidFill>
                  <a:schemeClr val="bg1"/>
                </a:solidFill>
                <a:latin typeface="Dagny OT" panose="020B0504020201020104" pitchFamily="34" charset="77"/>
              </a:rPr>
              <a:t>)</a:t>
            </a:r>
          </a:p>
        </p:txBody>
      </p:sp>
    </p:spTree>
    <p:extLst>
      <p:ext uri="{BB962C8B-B14F-4D97-AF65-F5344CB8AC3E}">
        <p14:creationId xmlns:p14="http://schemas.microsoft.com/office/powerpoint/2010/main" val="399050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Schemes</a:t>
            </a:r>
            <a:endParaRPr lang="en-US" sz="2400" dirty="0"/>
          </a:p>
        </p:txBody>
      </p:sp>
      <p:sp>
        <p:nvSpPr>
          <p:cNvPr id="3" name="Content Placeholder 2"/>
          <p:cNvSpPr>
            <a:spLocks noGrp="1"/>
          </p:cNvSpPr>
          <p:nvPr>
            <p:ph idx="1"/>
          </p:nvPr>
        </p:nvSpPr>
        <p:spPr/>
        <p:txBody>
          <a:bodyPr/>
          <a:lstStyle/>
          <a:p>
            <a:pPr algn="just">
              <a:lnSpc>
                <a:spcPct val="100000"/>
              </a:lnSpc>
            </a:pPr>
            <a:r>
              <a:rPr lang="en-CA" b="1" dirty="0"/>
              <a:t>Logistic Regression</a:t>
            </a:r>
          </a:p>
          <a:p>
            <a:pPr lvl="1" algn="just">
              <a:lnSpc>
                <a:spcPct val="100000"/>
              </a:lnSpc>
            </a:pPr>
            <a:r>
              <a:rPr lang="en-CA" dirty="0"/>
              <a:t>classical model</a:t>
            </a:r>
          </a:p>
          <a:p>
            <a:pPr lvl="1" algn="just">
              <a:lnSpc>
                <a:spcPct val="100000"/>
              </a:lnSpc>
            </a:pPr>
            <a:r>
              <a:rPr lang="en-CA" dirty="0"/>
              <a:t>affected by variance inflation and variable selection process</a:t>
            </a:r>
            <a:endParaRPr lang="en-US" sz="1000" dirty="0"/>
          </a:p>
          <a:p>
            <a:pPr algn="just">
              <a:lnSpc>
                <a:spcPct val="100000"/>
              </a:lnSpc>
            </a:pPr>
            <a:r>
              <a:rPr lang="en-US" b="1" dirty="0"/>
              <a:t>Neural Networks</a:t>
            </a:r>
          </a:p>
          <a:p>
            <a:pPr lvl="1" algn="just">
              <a:lnSpc>
                <a:spcPct val="100000"/>
              </a:lnSpc>
            </a:pPr>
            <a:r>
              <a:rPr lang="en-CA" dirty="0"/>
              <a:t>hard to interpret</a:t>
            </a:r>
          </a:p>
          <a:p>
            <a:pPr lvl="1" algn="just">
              <a:lnSpc>
                <a:spcPct val="100000"/>
              </a:lnSpc>
            </a:pPr>
            <a:r>
              <a:rPr lang="en-CA" dirty="0"/>
              <a:t>requires all variables to be of the same type</a:t>
            </a:r>
          </a:p>
          <a:p>
            <a:pPr lvl="1" algn="just">
              <a:lnSpc>
                <a:spcPct val="100000"/>
              </a:lnSpc>
            </a:pPr>
            <a:r>
              <a:rPr lang="en-CA" dirty="0"/>
              <a:t>easier to train since backpropagation (chain rule)</a:t>
            </a:r>
            <a:endParaRPr lang="en-US" sz="1000" dirty="0"/>
          </a:p>
          <a:p>
            <a:pPr algn="just">
              <a:lnSpc>
                <a:spcPct val="100000"/>
              </a:lnSpc>
            </a:pPr>
            <a:r>
              <a:rPr lang="en-CA" b="1" dirty="0"/>
              <a:t>Decision Trees</a:t>
            </a:r>
          </a:p>
          <a:p>
            <a:pPr lvl="1" algn="just">
              <a:lnSpc>
                <a:spcPct val="100000"/>
              </a:lnSpc>
            </a:pPr>
            <a:r>
              <a:rPr lang="en-CA" dirty="0"/>
              <a:t>may overfit the data if not pruned correctly (manually?)</a:t>
            </a:r>
          </a:p>
        </p:txBody>
      </p:sp>
    </p:spTree>
    <p:extLst>
      <p:ext uri="{BB962C8B-B14F-4D97-AF65-F5344CB8AC3E}">
        <p14:creationId xmlns:p14="http://schemas.microsoft.com/office/powerpoint/2010/main" val="429087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Schemes</a:t>
            </a:r>
            <a:endParaRPr lang="en-US" sz="2400" dirty="0"/>
          </a:p>
        </p:txBody>
      </p:sp>
      <p:sp>
        <p:nvSpPr>
          <p:cNvPr id="3" name="Content Placeholder 2"/>
          <p:cNvSpPr>
            <a:spLocks noGrp="1"/>
          </p:cNvSpPr>
          <p:nvPr>
            <p:ph idx="1"/>
          </p:nvPr>
        </p:nvSpPr>
        <p:spPr/>
        <p:txBody>
          <a:bodyPr/>
          <a:lstStyle/>
          <a:p>
            <a:pPr algn="just">
              <a:lnSpc>
                <a:spcPct val="100000"/>
              </a:lnSpc>
            </a:pPr>
            <a:r>
              <a:rPr lang="en-CA" b="1" dirty="0"/>
              <a:t>Naïve Bayes Classifiers</a:t>
            </a:r>
          </a:p>
          <a:p>
            <a:pPr lvl="1" algn="just">
              <a:lnSpc>
                <a:spcPct val="100000"/>
              </a:lnSpc>
            </a:pPr>
            <a:r>
              <a:rPr lang="en-CA" dirty="0"/>
              <a:t>quite successful for text mining applications (spam filter)</a:t>
            </a:r>
          </a:p>
          <a:p>
            <a:pPr lvl="1" algn="just">
              <a:lnSpc>
                <a:spcPct val="100000"/>
              </a:lnSpc>
            </a:pPr>
            <a:r>
              <a:rPr lang="en-CA" dirty="0"/>
              <a:t>assumptions not often met in practice</a:t>
            </a:r>
            <a:endParaRPr lang="en-US" sz="1000" dirty="0"/>
          </a:p>
          <a:p>
            <a:pPr algn="just">
              <a:lnSpc>
                <a:spcPct val="100000"/>
              </a:lnSpc>
            </a:pPr>
            <a:r>
              <a:rPr lang="en-US" b="1" dirty="0"/>
              <a:t>Support Vector Machines</a:t>
            </a:r>
          </a:p>
          <a:p>
            <a:pPr lvl="1" algn="just">
              <a:lnSpc>
                <a:spcPct val="100000"/>
              </a:lnSpc>
            </a:pPr>
            <a:r>
              <a:rPr lang="en-CA" dirty="0"/>
              <a:t>may be difficult to interpret (non-linear boundaries)</a:t>
            </a:r>
          </a:p>
          <a:p>
            <a:pPr lvl="1" algn="just">
              <a:lnSpc>
                <a:spcPct val="100000"/>
              </a:lnSpc>
            </a:pPr>
            <a:r>
              <a:rPr lang="en-CA" dirty="0"/>
              <a:t>can help mitigate big data difficulties</a:t>
            </a:r>
            <a:endParaRPr lang="en-CA" sz="1000" dirty="0"/>
          </a:p>
          <a:p>
            <a:pPr algn="just">
              <a:lnSpc>
                <a:spcPct val="100000"/>
              </a:lnSpc>
            </a:pPr>
            <a:r>
              <a:rPr lang="en-US" b="1" dirty="0"/>
              <a:t>Nearest </a:t>
            </a:r>
            <a:r>
              <a:rPr lang="en-US" b="1" dirty="0" err="1"/>
              <a:t>Neighbours</a:t>
            </a:r>
            <a:r>
              <a:rPr lang="en-US" b="1" dirty="0"/>
              <a:t> Classifiers</a:t>
            </a:r>
          </a:p>
          <a:p>
            <a:pPr lvl="1" algn="just">
              <a:lnSpc>
                <a:spcPct val="100000"/>
              </a:lnSpc>
            </a:pPr>
            <a:r>
              <a:rPr lang="en-CA" dirty="0"/>
              <a:t>require very little assumptions about the data</a:t>
            </a:r>
          </a:p>
          <a:p>
            <a:pPr lvl="1" algn="just">
              <a:lnSpc>
                <a:spcPct val="100000"/>
              </a:lnSpc>
            </a:pPr>
            <a:r>
              <a:rPr lang="en-CA" dirty="0"/>
              <a:t>not very stable (adding points may substantially modify the boundary)</a:t>
            </a:r>
            <a:endParaRPr lang="en-US" sz="1000" dirty="0"/>
          </a:p>
        </p:txBody>
      </p:sp>
    </p:spTree>
    <p:extLst>
      <p:ext uri="{BB962C8B-B14F-4D97-AF65-F5344CB8AC3E}">
        <p14:creationId xmlns:p14="http://schemas.microsoft.com/office/powerpoint/2010/main" val="384189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rPr>
                      <m:t>𝑘</m:t>
                    </m:r>
                  </m:oMath>
                </a14:m>
                <a:r>
                  <a:rPr lang="en-US" dirty="0"/>
                  <a:t> Nearest </a:t>
                </a:r>
                <a:r>
                  <a:rPr lang="en-US" dirty="0" err="1"/>
                  <a:t>Neighbours</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43A2F08-EA86-1444-93E6-DFCFFE1D5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3083" y="1881907"/>
            <a:ext cx="5978004" cy="4508098"/>
          </a:xfrm>
          <a:prstGeom prst="rect">
            <a:avLst/>
          </a:prstGeom>
        </p:spPr>
      </p:pic>
    </p:spTree>
    <p:extLst>
      <p:ext uri="{BB962C8B-B14F-4D97-AF65-F5344CB8AC3E}">
        <p14:creationId xmlns:p14="http://schemas.microsoft.com/office/powerpoint/2010/main" val="3578113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Vector Machines</a:t>
            </a:r>
          </a:p>
        </p:txBody>
      </p:sp>
      <p:sp>
        <p:nvSpPr>
          <p:cNvPr id="5" name="Rectangle 4"/>
          <p:cNvSpPr/>
          <p:nvPr/>
        </p:nvSpPr>
        <p:spPr>
          <a:xfrm>
            <a:off x="4086330" y="0"/>
            <a:ext cx="8105670" cy="276999"/>
          </a:xfrm>
          <a:prstGeom prst="rect">
            <a:avLst/>
          </a:prstGeom>
        </p:spPr>
        <p:txBody>
          <a:bodyPr wrap="square">
            <a:spAutoFit/>
          </a:bodyPr>
          <a:lstStyle/>
          <a:p>
            <a:pPr algn="r"/>
            <a:r>
              <a:rPr lang="en-US" sz="1200" dirty="0">
                <a:latin typeface="Dagny OT" panose="020B0504020201020104" pitchFamily="34" charset="77"/>
                <a:ea typeface="Helvetica Light" charset="0"/>
                <a:cs typeface="Helvetica Light" charset="0"/>
              </a:rPr>
              <a:t>[Adapted from Foster &amp; Provost’s</a:t>
            </a:r>
            <a:r>
              <a:rPr lang="en-US" sz="1200" dirty="0">
                <a:latin typeface="Dagny OT" panose="020B0504020201020104" pitchFamily="34" charset="77"/>
                <a:cs typeface="Helvetica" panose="020B0604020202020204" pitchFamily="34" charset="0"/>
              </a:rPr>
              <a:t> </a:t>
            </a:r>
            <a:r>
              <a:rPr lang="en-US" sz="1200" i="1" dirty="0">
                <a:latin typeface="Dagny OT" panose="020B0504020201020104" pitchFamily="34" charset="77"/>
                <a:ea typeface="Helvetica Light" charset="0"/>
                <a:cs typeface="Helvetica Light" charset="0"/>
              </a:rPr>
              <a:t>Data Science for Business</a:t>
            </a:r>
            <a:r>
              <a:rPr lang="en-US" sz="1200" dirty="0">
                <a:latin typeface="Dagny OT" panose="020B0504020201020104" pitchFamily="34" charset="77"/>
                <a:ea typeface="Helvetica Light" charset="0"/>
                <a:cs typeface="Helvetica Light" charset="0"/>
              </a:rPr>
              <a:t>]</a:t>
            </a:r>
          </a:p>
        </p:txBody>
      </p:sp>
      <p:cxnSp>
        <p:nvCxnSpPr>
          <p:cNvPr id="4" name="Straight Arrow Connector 3">
            <a:extLst>
              <a:ext uri="{FF2B5EF4-FFF2-40B4-BE49-F238E27FC236}">
                <a16:creationId xmlns:a16="http://schemas.microsoft.com/office/drawing/2014/main" id="{321BC912-BA5E-F24B-AA63-A07AD0C077F9}"/>
              </a:ext>
            </a:extLst>
          </p:cNvPr>
          <p:cNvCxnSpPr/>
          <p:nvPr/>
        </p:nvCxnSpPr>
        <p:spPr>
          <a:xfrm flipV="1">
            <a:off x="3929063" y="2271713"/>
            <a:ext cx="0" cy="337185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E71BE9F4-B520-D846-BC66-2CD014D4787F}"/>
              </a:ext>
            </a:extLst>
          </p:cNvPr>
          <p:cNvCxnSpPr>
            <a:cxnSpLocks/>
          </p:cNvCxnSpPr>
          <p:nvPr/>
        </p:nvCxnSpPr>
        <p:spPr>
          <a:xfrm>
            <a:off x="3929063" y="5643563"/>
            <a:ext cx="4093368"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B5E30BB9-4FB6-9F47-BE90-FD1EF07C7237}"/>
              </a:ext>
            </a:extLst>
          </p:cNvPr>
          <p:cNvSpPr txBox="1"/>
          <p:nvPr/>
        </p:nvSpPr>
        <p:spPr>
          <a:xfrm>
            <a:off x="3105230" y="3613214"/>
            <a:ext cx="992982" cy="369332"/>
          </a:xfrm>
          <a:prstGeom prst="rect">
            <a:avLst/>
          </a:prstGeom>
          <a:noFill/>
        </p:spPr>
        <p:txBody>
          <a:bodyPr wrap="square" rtlCol="0">
            <a:spAutoFit/>
          </a:bodyPr>
          <a:lstStyle/>
          <a:p>
            <a:r>
              <a:rPr lang="en-US" dirty="0">
                <a:latin typeface="Dagny OT" panose="020B0504020201020104" pitchFamily="34" charset="77"/>
              </a:rPr>
              <a:t>Age</a:t>
            </a:r>
          </a:p>
        </p:txBody>
      </p:sp>
      <p:sp>
        <p:nvSpPr>
          <p:cNvPr id="11" name="TextBox 10">
            <a:extLst>
              <a:ext uri="{FF2B5EF4-FFF2-40B4-BE49-F238E27FC236}">
                <a16:creationId xmlns:a16="http://schemas.microsoft.com/office/drawing/2014/main" id="{D0D76645-1B62-C04B-8248-5193E0722B4C}"/>
              </a:ext>
            </a:extLst>
          </p:cNvPr>
          <p:cNvSpPr txBox="1"/>
          <p:nvPr/>
        </p:nvSpPr>
        <p:spPr>
          <a:xfrm>
            <a:off x="5303043" y="6045994"/>
            <a:ext cx="992982" cy="369332"/>
          </a:xfrm>
          <a:prstGeom prst="rect">
            <a:avLst/>
          </a:prstGeom>
          <a:noFill/>
        </p:spPr>
        <p:txBody>
          <a:bodyPr wrap="square" rtlCol="0">
            <a:spAutoFit/>
          </a:bodyPr>
          <a:lstStyle/>
          <a:p>
            <a:r>
              <a:rPr lang="en-US" dirty="0">
                <a:latin typeface="Dagny OT" panose="020B0504020201020104" pitchFamily="34" charset="77"/>
              </a:rPr>
              <a:t>Balance</a:t>
            </a:r>
          </a:p>
        </p:txBody>
      </p:sp>
      <p:sp>
        <p:nvSpPr>
          <p:cNvPr id="12" name="TextBox 11">
            <a:extLst>
              <a:ext uri="{FF2B5EF4-FFF2-40B4-BE49-F238E27FC236}">
                <a16:creationId xmlns:a16="http://schemas.microsoft.com/office/drawing/2014/main" id="{12A0EDF3-9E8C-2142-9503-144D603F1161}"/>
              </a:ext>
            </a:extLst>
          </p:cNvPr>
          <p:cNvSpPr txBox="1"/>
          <p:nvPr/>
        </p:nvSpPr>
        <p:spPr>
          <a:xfrm>
            <a:off x="7219949" y="4838840"/>
            <a:ext cx="992982" cy="369332"/>
          </a:xfrm>
          <a:prstGeom prst="rect">
            <a:avLst/>
          </a:prstGeom>
          <a:noFill/>
        </p:spPr>
        <p:txBody>
          <a:bodyPr wrap="square" rtlCol="0">
            <a:spAutoFit/>
          </a:bodyPr>
          <a:lstStyle/>
          <a:p>
            <a:r>
              <a:rPr lang="en-US" dirty="0">
                <a:latin typeface="Dagny OT" panose="020B0504020201020104" pitchFamily="34" charset="77"/>
              </a:rPr>
              <a:t>Margin</a:t>
            </a:r>
          </a:p>
        </p:txBody>
      </p:sp>
      <p:cxnSp>
        <p:nvCxnSpPr>
          <p:cNvPr id="14" name="Straight Connector 13">
            <a:extLst>
              <a:ext uri="{FF2B5EF4-FFF2-40B4-BE49-F238E27FC236}">
                <a16:creationId xmlns:a16="http://schemas.microsoft.com/office/drawing/2014/main" id="{52EB9BE1-4CA3-BB4A-9C65-1D2B3CA8DB68}"/>
              </a:ext>
            </a:extLst>
          </p:cNvPr>
          <p:cNvCxnSpPr/>
          <p:nvPr/>
        </p:nvCxnSpPr>
        <p:spPr>
          <a:xfrm>
            <a:off x="4314825" y="2328863"/>
            <a:ext cx="3157538" cy="3014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8C2D85B-2620-704C-B9FD-BE6B543E9B97}"/>
              </a:ext>
            </a:extLst>
          </p:cNvPr>
          <p:cNvSpPr/>
          <p:nvPr/>
        </p:nvSpPr>
        <p:spPr>
          <a:xfrm>
            <a:off x="4261247" y="3957994"/>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1DA99B8-0918-0741-8033-C639A7FB6019}"/>
              </a:ext>
            </a:extLst>
          </p:cNvPr>
          <p:cNvSpPr/>
          <p:nvPr/>
        </p:nvSpPr>
        <p:spPr>
          <a:xfrm>
            <a:off x="4413647" y="4110394"/>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0419613-CDDF-6E4E-9C56-3E353B60C477}"/>
              </a:ext>
            </a:extLst>
          </p:cNvPr>
          <p:cNvSpPr/>
          <p:nvPr/>
        </p:nvSpPr>
        <p:spPr>
          <a:xfrm>
            <a:off x="4266606" y="4266737"/>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E8D5514-6352-F444-AE1B-3A7545062CCC}"/>
              </a:ext>
            </a:extLst>
          </p:cNvPr>
          <p:cNvSpPr/>
          <p:nvPr/>
        </p:nvSpPr>
        <p:spPr>
          <a:xfrm>
            <a:off x="4413647" y="4777046"/>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FE5C27D-6D9F-9F43-97E4-027FC6DA089D}"/>
              </a:ext>
            </a:extLst>
          </p:cNvPr>
          <p:cNvSpPr/>
          <p:nvPr/>
        </p:nvSpPr>
        <p:spPr>
          <a:xfrm>
            <a:off x="4827984" y="4204944"/>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CE9F687-B068-184F-BCD7-B692F9501818}"/>
              </a:ext>
            </a:extLst>
          </p:cNvPr>
          <p:cNvSpPr/>
          <p:nvPr/>
        </p:nvSpPr>
        <p:spPr>
          <a:xfrm>
            <a:off x="5028011" y="4411886"/>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535E297-38CC-BE47-A6B6-AE9295A694D1}"/>
              </a:ext>
            </a:extLst>
          </p:cNvPr>
          <p:cNvSpPr/>
          <p:nvPr/>
        </p:nvSpPr>
        <p:spPr>
          <a:xfrm>
            <a:off x="5088137" y="4015279"/>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54F5684-A00C-2D40-B6C1-88828F738E3C}"/>
              </a:ext>
            </a:extLst>
          </p:cNvPr>
          <p:cNvSpPr/>
          <p:nvPr/>
        </p:nvSpPr>
        <p:spPr>
          <a:xfrm>
            <a:off x="5594747" y="4738985"/>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8E73576-213D-4A44-9D93-BB2A65FFE759}"/>
              </a:ext>
            </a:extLst>
          </p:cNvPr>
          <p:cNvSpPr/>
          <p:nvPr/>
        </p:nvSpPr>
        <p:spPr>
          <a:xfrm>
            <a:off x="5247083" y="4611663"/>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452B3D8-90D9-E841-B9B5-A265708F380F}"/>
              </a:ext>
            </a:extLst>
          </p:cNvPr>
          <p:cNvSpPr/>
          <p:nvPr/>
        </p:nvSpPr>
        <p:spPr>
          <a:xfrm>
            <a:off x="4810125" y="3525262"/>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3360D27-530C-054F-A33B-E2075A51F698}"/>
              </a:ext>
            </a:extLst>
          </p:cNvPr>
          <p:cNvSpPr/>
          <p:nvPr/>
        </p:nvSpPr>
        <p:spPr>
          <a:xfrm>
            <a:off x="5413772" y="4350093"/>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0808153-1F0F-8B49-9DEB-668D2AD3BF61}"/>
              </a:ext>
            </a:extLst>
          </p:cNvPr>
          <p:cNvSpPr/>
          <p:nvPr/>
        </p:nvSpPr>
        <p:spPr>
          <a:xfrm>
            <a:off x="6156722" y="5245688"/>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06E773C-BC1A-FE42-B1CB-43166C9296D9}"/>
              </a:ext>
            </a:extLst>
          </p:cNvPr>
          <p:cNvSpPr/>
          <p:nvPr/>
        </p:nvSpPr>
        <p:spPr>
          <a:xfrm>
            <a:off x="4566047" y="4262794"/>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01950CD-A151-524A-9E94-7EB5D7DBEA84}"/>
              </a:ext>
            </a:extLst>
          </p:cNvPr>
          <p:cNvSpPr/>
          <p:nvPr/>
        </p:nvSpPr>
        <p:spPr>
          <a:xfrm>
            <a:off x="4718447" y="4415194"/>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0D951A2-34CD-9F47-9C9B-375D5D3D7366}"/>
              </a:ext>
            </a:extLst>
          </p:cNvPr>
          <p:cNvSpPr/>
          <p:nvPr/>
        </p:nvSpPr>
        <p:spPr>
          <a:xfrm>
            <a:off x="4532707" y="4488076"/>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DF0B854-59BA-FC40-A6E1-5674D4D3B8B2}"/>
              </a:ext>
            </a:extLst>
          </p:cNvPr>
          <p:cNvSpPr/>
          <p:nvPr/>
        </p:nvSpPr>
        <p:spPr>
          <a:xfrm>
            <a:off x="5855494" y="3177384"/>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8D0535-A7C0-0E42-9707-9F4233092285}"/>
              </a:ext>
            </a:extLst>
          </p:cNvPr>
          <p:cNvSpPr/>
          <p:nvPr/>
        </p:nvSpPr>
        <p:spPr>
          <a:xfrm>
            <a:off x="6486525" y="3679436"/>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06E3BA3-FB84-1745-89E6-C01A3D1B85A4}"/>
              </a:ext>
            </a:extLst>
          </p:cNvPr>
          <p:cNvSpPr/>
          <p:nvPr/>
        </p:nvSpPr>
        <p:spPr>
          <a:xfrm>
            <a:off x="6486525" y="3178758"/>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F2A1EC-4866-D544-BBDA-1678163BA1AA}"/>
              </a:ext>
            </a:extLst>
          </p:cNvPr>
          <p:cNvSpPr/>
          <p:nvPr/>
        </p:nvSpPr>
        <p:spPr>
          <a:xfrm>
            <a:off x="6632376" y="3026164"/>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B218633-BF94-0942-A5B9-F2515797E902}"/>
              </a:ext>
            </a:extLst>
          </p:cNvPr>
          <p:cNvSpPr/>
          <p:nvPr/>
        </p:nvSpPr>
        <p:spPr>
          <a:xfrm>
            <a:off x="6999683" y="3648849"/>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B3937AE-23AF-0045-8D0B-A07F4D64EDD7}"/>
              </a:ext>
            </a:extLst>
          </p:cNvPr>
          <p:cNvSpPr/>
          <p:nvPr/>
        </p:nvSpPr>
        <p:spPr>
          <a:xfrm>
            <a:off x="6735960" y="3148713"/>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76D474A-158E-2442-880C-B11AEFCADA82}"/>
              </a:ext>
            </a:extLst>
          </p:cNvPr>
          <p:cNvSpPr/>
          <p:nvPr/>
        </p:nvSpPr>
        <p:spPr>
          <a:xfrm>
            <a:off x="7231857" y="3507665"/>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1EB6581-9F1B-814C-AF77-0F891D495B21}"/>
              </a:ext>
            </a:extLst>
          </p:cNvPr>
          <p:cNvSpPr/>
          <p:nvPr/>
        </p:nvSpPr>
        <p:spPr>
          <a:xfrm>
            <a:off x="7071122" y="2871359"/>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989336E-3E3B-5345-A520-F41C56A1CE44}"/>
              </a:ext>
            </a:extLst>
          </p:cNvPr>
          <p:cNvSpPr/>
          <p:nvPr/>
        </p:nvSpPr>
        <p:spPr>
          <a:xfrm>
            <a:off x="5973988" y="2351340"/>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6D6C509-AAB5-5246-8A7A-B7F67BC105E7}"/>
              </a:ext>
            </a:extLst>
          </p:cNvPr>
          <p:cNvSpPr/>
          <p:nvPr/>
        </p:nvSpPr>
        <p:spPr>
          <a:xfrm>
            <a:off x="7461051" y="2910292"/>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CFF1364-5332-A74A-A129-1232DBFC657E}"/>
              </a:ext>
            </a:extLst>
          </p:cNvPr>
          <p:cNvSpPr/>
          <p:nvPr/>
        </p:nvSpPr>
        <p:spPr>
          <a:xfrm>
            <a:off x="6943725" y="2583192"/>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15D14FF4-3277-1B45-A85E-5F15CD64C6C8}"/>
              </a:ext>
            </a:extLst>
          </p:cNvPr>
          <p:cNvCxnSpPr>
            <a:cxnSpLocks/>
          </p:cNvCxnSpPr>
          <p:nvPr/>
        </p:nvCxnSpPr>
        <p:spPr>
          <a:xfrm flipV="1">
            <a:off x="6834188" y="4673457"/>
            <a:ext cx="626863" cy="7486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1006AB9-1219-B64A-8D26-6AFE767B7288}"/>
              </a:ext>
            </a:extLst>
          </p:cNvPr>
          <p:cNvCxnSpPr>
            <a:cxnSpLocks/>
          </p:cNvCxnSpPr>
          <p:nvPr/>
        </p:nvCxnSpPr>
        <p:spPr>
          <a:xfrm>
            <a:off x="4086330" y="2837196"/>
            <a:ext cx="2926776" cy="2709299"/>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A9D08B1A-FE80-FE41-8064-EAFF14F77D04}"/>
              </a:ext>
            </a:extLst>
          </p:cNvPr>
          <p:cNvCxnSpPr>
            <a:cxnSpLocks/>
          </p:cNvCxnSpPr>
          <p:nvPr/>
        </p:nvCxnSpPr>
        <p:spPr>
          <a:xfrm>
            <a:off x="4727646" y="2133826"/>
            <a:ext cx="2926776" cy="2709299"/>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413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192" y="1916029"/>
            <a:ext cx="4694243" cy="4362885"/>
          </a:xfrm>
          <a:prstGeom prst="rect">
            <a:avLst/>
          </a:prstGeom>
        </p:spPr>
      </p:pic>
      <p:sp>
        <p:nvSpPr>
          <p:cNvPr id="6" name="Rectangle 5"/>
          <p:cNvSpPr/>
          <p:nvPr/>
        </p:nvSpPr>
        <p:spPr>
          <a:xfrm>
            <a:off x="7791436" y="-4207"/>
            <a:ext cx="4400564" cy="307777"/>
          </a:xfrm>
          <a:prstGeom prst="rect">
            <a:avLst/>
          </a:prstGeom>
        </p:spPr>
        <p:txBody>
          <a:bodyPr wrap="none">
            <a:spAutoFit/>
          </a:bodyPr>
          <a:lstStyle/>
          <a:p>
            <a:pPr algn="r"/>
            <a:r>
              <a:rPr lang="en-US" sz="1400" dirty="0">
                <a:latin typeface="Dagny OT" panose="020B0504020201020104" pitchFamily="34" charset="77"/>
                <a:ea typeface="Helvetica Light" charset="0"/>
                <a:cs typeface="Helvetica Light" charset="0"/>
              </a:rPr>
              <a:t>[Images taken from </a:t>
            </a:r>
            <a:r>
              <a:rPr lang="en-US" sz="1400" i="1" dirty="0">
                <a:latin typeface="Dagny OT" panose="020B0504020201020104" pitchFamily="34" charset="77"/>
                <a:ea typeface="Helvetica Light" charset="0"/>
                <a:cs typeface="Helvetica Light" charset="0"/>
              </a:rPr>
              <a:t>The Elements of Statistical Learning</a:t>
            </a:r>
            <a:r>
              <a:rPr lang="en-US" sz="1400" dirty="0">
                <a:latin typeface="Dagny OT" panose="020B0504020201020104" pitchFamily="34" charset="77"/>
                <a:ea typeface="Helvetica Light" charset="0"/>
                <a:cs typeface="Helvetica Light" charset="0"/>
              </a:rPr>
              <a:t>]</a:t>
            </a:r>
            <a:endParaRPr lang="en-CA" sz="1400" dirty="0">
              <a:latin typeface="Dagny OT" panose="020B0504020201020104" pitchFamily="34" charset="77"/>
              <a:ea typeface="Helvetica Light" charset="0"/>
              <a:cs typeface="Helvetica Light" charset="0"/>
            </a:endParaRPr>
          </a:p>
        </p:txBody>
      </p:sp>
      <p:sp>
        <p:nvSpPr>
          <p:cNvPr id="7" name="Rectangle 6"/>
          <p:cNvSpPr/>
          <p:nvPr/>
        </p:nvSpPr>
        <p:spPr>
          <a:xfrm>
            <a:off x="581192" y="5909582"/>
            <a:ext cx="2861681" cy="369332"/>
          </a:xfrm>
          <a:prstGeom prst="rect">
            <a:avLst/>
          </a:prstGeom>
        </p:spPr>
        <p:txBody>
          <a:bodyPr wrap="none">
            <a:spAutoFit/>
          </a:bodyPr>
          <a:lstStyle/>
          <a:p>
            <a:pPr algn="ctr"/>
            <a:r>
              <a:rPr lang="en-US" dirty="0">
                <a:latin typeface="Dagny OT" panose="020B0504020201020104" pitchFamily="34" charset="77"/>
                <a:ea typeface="Helvetica Light" charset="0"/>
                <a:cs typeface="Helvetica Light" charset="0"/>
              </a:rPr>
              <a:t>Linear Regression Classifier</a:t>
            </a:r>
            <a:endParaRPr lang="en-CA" dirty="0">
              <a:latin typeface="Dagny OT" panose="020B0504020201020104" pitchFamily="34" charset="77"/>
              <a:ea typeface="Helvetica Light" charset="0"/>
              <a:cs typeface="Helvetica Light" charset="0"/>
            </a:endParaRPr>
          </a:p>
        </p:txBody>
      </p:sp>
      <p:pic>
        <p:nvPicPr>
          <p:cNvPr id="8" name="Picture 7">
            <a:extLst>
              <a:ext uri="{FF2B5EF4-FFF2-40B4-BE49-F238E27FC236}">
                <a16:creationId xmlns:a16="http://schemas.microsoft.com/office/drawing/2014/main" id="{EEAF13BB-537E-C949-9059-5D8868DB71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5925" y="1916029"/>
            <a:ext cx="4686542" cy="4362885"/>
          </a:xfrm>
          <a:prstGeom prst="rect">
            <a:avLst/>
          </a:prstGeom>
        </p:spPr>
      </p:pic>
      <p:sp>
        <p:nvSpPr>
          <p:cNvPr id="10" name="Rectangle 9">
            <a:extLst>
              <a:ext uri="{FF2B5EF4-FFF2-40B4-BE49-F238E27FC236}">
                <a16:creationId xmlns:a16="http://schemas.microsoft.com/office/drawing/2014/main" id="{1B4EF839-4EEB-5D4E-8F9E-341C5F730315}"/>
              </a:ext>
            </a:extLst>
          </p:cNvPr>
          <p:cNvSpPr/>
          <p:nvPr/>
        </p:nvSpPr>
        <p:spPr>
          <a:xfrm>
            <a:off x="6975925" y="5909582"/>
            <a:ext cx="2529860" cy="369332"/>
          </a:xfrm>
          <a:prstGeom prst="rect">
            <a:avLst/>
          </a:prstGeom>
        </p:spPr>
        <p:txBody>
          <a:bodyPr wrap="none">
            <a:spAutoFit/>
          </a:bodyPr>
          <a:lstStyle/>
          <a:p>
            <a:pPr algn="ctr"/>
            <a:r>
              <a:rPr lang="en-US" dirty="0">
                <a:latin typeface="Dagny OT" panose="020B0504020201020104" pitchFamily="34" charset="77"/>
                <a:ea typeface="Helvetica Light" charset="0"/>
                <a:cs typeface="Helvetica Light" charset="0"/>
              </a:rPr>
              <a:t>Optimal Bayes Classifier</a:t>
            </a:r>
            <a:endParaRPr lang="en-CA" dirty="0">
              <a:latin typeface="Dagny OT" panose="020B0504020201020104" pitchFamily="34" charset="77"/>
              <a:ea typeface="Helvetica Light" charset="0"/>
              <a:cs typeface="Helvetica Light" charset="0"/>
            </a:endParaRPr>
          </a:p>
        </p:txBody>
      </p:sp>
    </p:spTree>
    <p:extLst>
      <p:ext uri="{BB962C8B-B14F-4D97-AF65-F5344CB8AC3E}">
        <p14:creationId xmlns:p14="http://schemas.microsoft.com/office/powerpoint/2010/main" val="216278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98A700C-CF5F-7C47-99F0-9547C4234C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2331" y="2052987"/>
            <a:ext cx="4474731" cy="4165703"/>
          </a:xfrm>
          <a:prstGeom prst="rect">
            <a:avLst/>
          </a:prstGeom>
        </p:spPr>
      </p:pic>
      <p:pic>
        <p:nvPicPr>
          <p:cNvPr id="11" name="Picture 10">
            <a:extLst>
              <a:ext uri="{FF2B5EF4-FFF2-40B4-BE49-F238E27FC236}">
                <a16:creationId xmlns:a16="http://schemas.microsoft.com/office/drawing/2014/main" id="{CEB7706A-E75A-9548-80E9-46AA818523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938" y="2052987"/>
            <a:ext cx="4398433" cy="4169219"/>
          </a:xfrm>
          <a:prstGeom prst="rect">
            <a:avLst/>
          </a:prstGeom>
        </p:spPr>
      </p:pic>
      <p:sp>
        <p:nvSpPr>
          <p:cNvPr id="2" name="Title 1"/>
          <p:cNvSpPr>
            <a:spLocks noGrp="1"/>
          </p:cNvSpPr>
          <p:nvPr>
            <p:ph type="title"/>
          </p:nvPr>
        </p:nvSpPr>
        <p:spPr/>
        <p:txBody>
          <a:bodyPr/>
          <a:lstStyle/>
          <a:p>
            <a:r>
              <a:rPr lang="en-US" dirty="0"/>
              <a:t>Illustration</a:t>
            </a:r>
          </a:p>
        </p:txBody>
      </p:sp>
      <p:sp>
        <p:nvSpPr>
          <p:cNvPr id="6" name="Rectangle 5"/>
          <p:cNvSpPr/>
          <p:nvPr/>
        </p:nvSpPr>
        <p:spPr>
          <a:xfrm>
            <a:off x="7791436" y="-4207"/>
            <a:ext cx="4400564" cy="307777"/>
          </a:xfrm>
          <a:prstGeom prst="rect">
            <a:avLst/>
          </a:prstGeom>
        </p:spPr>
        <p:txBody>
          <a:bodyPr wrap="none">
            <a:spAutoFit/>
          </a:bodyPr>
          <a:lstStyle/>
          <a:p>
            <a:pPr algn="r"/>
            <a:r>
              <a:rPr lang="en-US" sz="1400" dirty="0">
                <a:latin typeface="Dagny OT" panose="020B0504020201020104" pitchFamily="34" charset="77"/>
                <a:ea typeface="Helvetica Light" charset="0"/>
                <a:cs typeface="Helvetica Light" charset="0"/>
              </a:rPr>
              <a:t>[Images taken from </a:t>
            </a:r>
            <a:r>
              <a:rPr lang="en-US" sz="1400" i="1" dirty="0">
                <a:latin typeface="Dagny OT" panose="020B0504020201020104" pitchFamily="34" charset="77"/>
                <a:ea typeface="Helvetica Light" charset="0"/>
                <a:cs typeface="Helvetica Light" charset="0"/>
              </a:rPr>
              <a:t>The Elements of Statistical Learning</a:t>
            </a:r>
            <a:r>
              <a:rPr lang="en-US" sz="1400" dirty="0">
                <a:latin typeface="Dagny OT" panose="020B0504020201020104" pitchFamily="34" charset="77"/>
                <a:ea typeface="Helvetica Light" charset="0"/>
                <a:cs typeface="Helvetica Light" charset="0"/>
              </a:rPr>
              <a:t>]</a:t>
            </a:r>
            <a:endParaRPr lang="en-CA" sz="1400" dirty="0">
              <a:latin typeface="Dagny OT" panose="020B0504020201020104" pitchFamily="34" charset="77"/>
              <a:ea typeface="Helvetica Light" charset="0"/>
              <a:cs typeface="Helvetica Light" charset="0"/>
            </a:endParaRPr>
          </a:p>
        </p:txBody>
      </p:sp>
      <p:sp>
        <p:nvSpPr>
          <p:cNvPr id="9" name="Rectangle 8">
            <a:extLst>
              <a:ext uri="{FF2B5EF4-FFF2-40B4-BE49-F238E27FC236}">
                <a16:creationId xmlns:a16="http://schemas.microsoft.com/office/drawing/2014/main" id="{D5B3EA28-C56A-0E43-AB39-F10098D0578B}"/>
              </a:ext>
            </a:extLst>
          </p:cNvPr>
          <p:cNvSpPr/>
          <p:nvPr/>
        </p:nvSpPr>
        <p:spPr>
          <a:xfrm>
            <a:off x="494938" y="5852874"/>
            <a:ext cx="1516761" cy="369332"/>
          </a:xfrm>
          <a:prstGeom prst="rect">
            <a:avLst/>
          </a:prstGeom>
        </p:spPr>
        <p:txBody>
          <a:bodyPr wrap="none">
            <a:spAutoFit/>
          </a:bodyPr>
          <a:lstStyle/>
          <a:p>
            <a:pPr algn="ctr"/>
            <a:r>
              <a:rPr lang="en-US" dirty="0">
                <a:latin typeface="Dagny OT" panose="020B0504020201020104" pitchFamily="34" charset="77"/>
                <a:ea typeface="Helvetica Light" charset="0"/>
                <a:cs typeface="Helvetica Light" charset="0"/>
              </a:rPr>
              <a:t>1NN Classifier</a:t>
            </a:r>
            <a:endParaRPr lang="en-CA" dirty="0">
              <a:latin typeface="Dagny OT" panose="020B0504020201020104" pitchFamily="34" charset="77"/>
              <a:ea typeface="Helvetica Light" charset="0"/>
              <a:cs typeface="Helvetica Light" charset="0"/>
            </a:endParaRPr>
          </a:p>
        </p:txBody>
      </p:sp>
      <p:sp>
        <p:nvSpPr>
          <p:cNvPr id="12" name="Rectangle 11">
            <a:extLst>
              <a:ext uri="{FF2B5EF4-FFF2-40B4-BE49-F238E27FC236}">
                <a16:creationId xmlns:a16="http://schemas.microsoft.com/office/drawing/2014/main" id="{7063E5A3-09FA-B544-8DF0-327F771A06CD}"/>
              </a:ext>
            </a:extLst>
          </p:cNvPr>
          <p:cNvSpPr/>
          <p:nvPr/>
        </p:nvSpPr>
        <p:spPr>
          <a:xfrm>
            <a:off x="7222331" y="5849358"/>
            <a:ext cx="1641796" cy="369332"/>
          </a:xfrm>
          <a:prstGeom prst="rect">
            <a:avLst/>
          </a:prstGeom>
        </p:spPr>
        <p:txBody>
          <a:bodyPr wrap="none">
            <a:spAutoFit/>
          </a:bodyPr>
          <a:lstStyle/>
          <a:p>
            <a:pPr algn="ctr"/>
            <a:r>
              <a:rPr lang="en-US" dirty="0">
                <a:latin typeface="Dagny OT" panose="020B0504020201020104" pitchFamily="34" charset="77"/>
                <a:ea typeface="Helvetica Light" charset="0"/>
                <a:cs typeface="Helvetica Light" charset="0"/>
              </a:rPr>
              <a:t>15NN Classifier</a:t>
            </a:r>
            <a:endParaRPr lang="en-CA" dirty="0">
              <a:latin typeface="Dagny OT" panose="020B0504020201020104" pitchFamily="34" charset="77"/>
              <a:ea typeface="Helvetica Light" charset="0"/>
              <a:cs typeface="Helvetica Light" charset="0"/>
            </a:endParaRPr>
          </a:p>
        </p:txBody>
      </p:sp>
    </p:spTree>
    <p:extLst>
      <p:ext uri="{BB962C8B-B14F-4D97-AF65-F5344CB8AC3E}">
        <p14:creationId xmlns:p14="http://schemas.microsoft.com/office/powerpoint/2010/main" val="389904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sp>
        <p:nvSpPr>
          <p:cNvPr id="3" name="Content Placeholder 2">
            <a:extLst>
              <a:ext uri="{FF2B5EF4-FFF2-40B4-BE49-F238E27FC236}">
                <a16:creationId xmlns:a16="http://schemas.microsoft.com/office/drawing/2014/main" id="{EA367E85-CAD2-3645-A8B6-C99230783F1C}"/>
              </a:ext>
            </a:extLst>
          </p:cNvPr>
          <p:cNvSpPr>
            <a:spLocks noGrp="1"/>
          </p:cNvSpPr>
          <p:nvPr>
            <p:ph idx="1"/>
          </p:nvPr>
        </p:nvSpPr>
        <p:spPr>
          <a:xfrm>
            <a:off x="581193" y="2180496"/>
            <a:ext cx="3819357" cy="4140767"/>
          </a:xfrm>
        </p:spPr>
        <p:txBody>
          <a:bodyPr/>
          <a:lstStyle/>
          <a:p>
            <a:pPr algn="just"/>
            <a:r>
              <a:rPr lang="en-CA" dirty="0"/>
              <a:t>Decision trees are perhaps the most </a:t>
            </a:r>
            <a:r>
              <a:rPr lang="en-CA" b="1" dirty="0"/>
              <a:t>intuitive</a:t>
            </a:r>
            <a:r>
              <a:rPr lang="en-CA" dirty="0"/>
              <a:t> of these methods: classification is achieved by following a path up the tree, from its </a:t>
            </a:r>
            <a:r>
              <a:rPr lang="en-CA" b="1" dirty="0"/>
              <a:t>root</a:t>
            </a:r>
            <a:r>
              <a:rPr lang="en-CA" dirty="0"/>
              <a:t>, through its </a:t>
            </a:r>
            <a:r>
              <a:rPr lang="en-CA" b="1" dirty="0"/>
              <a:t>branches</a:t>
            </a:r>
            <a:r>
              <a:rPr lang="en-CA" dirty="0"/>
              <a:t>, and ending at its </a:t>
            </a:r>
            <a:r>
              <a:rPr lang="en-CA" b="1" dirty="0"/>
              <a:t>leaves</a:t>
            </a:r>
            <a:r>
              <a:rPr lang="en-CA" dirty="0"/>
              <a:t>.</a:t>
            </a:r>
          </a:p>
        </p:txBody>
      </p:sp>
      <p:sp>
        <p:nvSpPr>
          <p:cNvPr id="8" name="Rectangle 7">
            <a:extLst>
              <a:ext uri="{FF2B5EF4-FFF2-40B4-BE49-F238E27FC236}">
                <a16:creationId xmlns:a16="http://schemas.microsoft.com/office/drawing/2014/main" id="{6E0DF834-E60B-3448-A36A-98B82F0DD1D2}"/>
              </a:ext>
            </a:extLst>
          </p:cNvPr>
          <p:cNvSpPr/>
          <p:nvPr/>
        </p:nvSpPr>
        <p:spPr>
          <a:xfrm>
            <a:off x="7349109" y="0"/>
            <a:ext cx="4791696" cy="307777"/>
          </a:xfrm>
          <a:prstGeom prst="rect">
            <a:avLst/>
          </a:prstGeom>
        </p:spPr>
        <p:txBody>
          <a:bodyPr wrap="none">
            <a:spAutoFit/>
          </a:bodyPr>
          <a:lstStyle/>
          <a:p>
            <a:pPr algn="r"/>
            <a:r>
              <a:rPr lang="en-CA" sz="1400" dirty="0">
                <a:latin typeface="Dagny OT" panose="020B0504020201020104" pitchFamily="34" charset="77"/>
                <a:ea typeface="Helvetica Light" charset="0"/>
                <a:cs typeface="Helvetica Light" charset="0"/>
              </a:rPr>
              <a:t>[adapted from A. Ng, K. Soo, </a:t>
            </a:r>
            <a:r>
              <a:rPr lang="en-CA" sz="1400" i="1" dirty="0" err="1">
                <a:latin typeface="Dagny OT" panose="020B0504020201020104" pitchFamily="34" charset="77"/>
                <a:ea typeface="Helvetica Light" charset="0"/>
                <a:cs typeface="Helvetica Light" charset="0"/>
              </a:rPr>
              <a:t>Numsense</a:t>
            </a:r>
            <a:r>
              <a:rPr lang="en-CA" sz="1400" i="1" dirty="0">
                <a:latin typeface="Dagny OT" panose="020B0504020201020104" pitchFamily="34" charset="77"/>
                <a:ea typeface="Helvetica Light" charset="0"/>
                <a:cs typeface="Helvetica Light" charset="0"/>
              </a:rPr>
              <a:t>!</a:t>
            </a:r>
            <a:r>
              <a:rPr lang="en-CA" sz="1400" dirty="0">
                <a:latin typeface="Dagny OT" panose="020B0504020201020104" pitchFamily="34" charset="77"/>
                <a:ea typeface="Helvetica Light" charset="0"/>
                <a:cs typeface="Helvetica Light" charset="0"/>
              </a:rPr>
              <a:t>, Surviving a Disaster]</a:t>
            </a:r>
            <a:endParaRPr lang="en-US" sz="1400" dirty="0">
              <a:latin typeface="Dagny OT" panose="020B0504020201020104" pitchFamily="34" charset="77"/>
            </a:endParaRPr>
          </a:p>
        </p:txBody>
      </p:sp>
      <p:pic>
        <p:nvPicPr>
          <p:cNvPr id="7" name="Picture 6">
            <a:extLst>
              <a:ext uri="{FF2B5EF4-FFF2-40B4-BE49-F238E27FC236}">
                <a16:creationId xmlns:a16="http://schemas.microsoft.com/office/drawing/2014/main" id="{34D420CC-8EDC-C049-9818-27BB7A7D0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5699" y="2301778"/>
            <a:ext cx="6644082" cy="3692988"/>
          </a:xfrm>
          <a:prstGeom prst="rect">
            <a:avLst/>
          </a:prstGeom>
        </p:spPr>
      </p:pic>
    </p:spTree>
    <p:extLst>
      <p:ext uri="{BB962C8B-B14F-4D97-AF65-F5344CB8AC3E}">
        <p14:creationId xmlns:p14="http://schemas.microsoft.com/office/powerpoint/2010/main" val="57425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endParaRPr lang="en-US" sz="2400" dirty="0"/>
          </a:p>
        </p:txBody>
      </p:sp>
      <p:sp>
        <p:nvSpPr>
          <p:cNvPr id="3" name="Content Placeholder 2"/>
          <p:cNvSpPr>
            <a:spLocks noGrp="1"/>
          </p:cNvSpPr>
          <p:nvPr>
            <p:ph idx="1"/>
          </p:nvPr>
        </p:nvSpPr>
        <p:spPr/>
        <p:txBody>
          <a:bodyPr/>
          <a:lstStyle/>
          <a:p>
            <a:pPr algn="just">
              <a:lnSpc>
                <a:spcPct val="100000"/>
              </a:lnSpc>
            </a:pPr>
            <a:r>
              <a:rPr lang="en-CA" dirty="0"/>
              <a:t>To make a </a:t>
            </a:r>
            <a:r>
              <a:rPr lang="en-CA" b="1" dirty="0"/>
              <a:t>prediction</a:t>
            </a:r>
            <a:r>
              <a:rPr lang="en-CA" dirty="0"/>
              <a:t> for a new instance, follow the path down the tree, reading the prediction directly once a leaf is reached. </a:t>
            </a:r>
          </a:p>
          <a:p>
            <a:pPr algn="just">
              <a:lnSpc>
                <a:spcPct val="100000"/>
              </a:lnSpc>
            </a:pPr>
            <a:endParaRPr lang="en-CA" sz="500" dirty="0"/>
          </a:p>
          <a:p>
            <a:pPr algn="just">
              <a:lnSpc>
                <a:spcPct val="100000"/>
              </a:lnSpc>
            </a:pPr>
            <a:r>
              <a:rPr lang="en-CA" dirty="0"/>
              <a:t>Creating the tree and traversing it might be </a:t>
            </a:r>
            <a:r>
              <a:rPr lang="en-CA" b="1" dirty="0"/>
              <a:t>time-consuming</a:t>
            </a:r>
            <a:r>
              <a:rPr lang="en-CA" dirty="0"/>
              <a:t> if there are too many variables.</a:t>
            </a:r>
          </a:p>
          <a:p>
            <a:pPr algn="just">
              <a:lnSpc>
                <a:spcPct val="100000"/>
              </a:lnSpc>
            </a:pPr>
            <a:endParaRPr lang="en-CA" sz="500" dirty="0"/>
          </a:p>
          <a:p>
            <a:pPr algn="just">
              <a:lnSpc>
                <a:spcPct val="100000"/>
              </a:lnSpc>
            </a:pPr>
            <a:r>
              <a:rPr lang="en-CA" dirty="0"/>
              <a:t>Prediction accuracy can be a concern in trees whose growth is </a:t>
            </a:r>
            <a:r>
              <a:rPr lang="en-CA" b="1" dirty="0"/>
              <a:t>unchecked</a:t>
            </a:r>
            <a:r>
              <a:rPr lang="en-CA" dirty="0"/>
              <a:t>. In practice, the criterion of </a:t>
            </a:r>
            <a:r>
              <a:rPr lang="en-CA" b="1" dirty="0"/>
              <a:t>purity</a:t>
            </a:r>
            <a:r>
              <a:rPr lang="en-CA" dirty="0"/>
              <a:t> at the leaf-level is linked to bad prediction rates for new instances.</a:t>
            </a:r>
          </a:p>
          <a:p>
            <a:pPr lvl="1" algn="just">
              <a:lnSpc>
                <a:spcPct val="100000"/>
              </a:lnSpc>
            </a:pPr>
            <a:r>
              <a:rPr lang="en-CA" dirty="0"/>
              <a:t>other criteria are often used to prune trees, which may lead to </a:t>
            </a:r>
            <a:r>
              <a:rPr lang="en-CA" b="1" dirty="0"/>
              <a:t>impure</a:t>
            </a:r>
            <a:r>
              <a:rPr lang="en-CA" dirty="0"/>
              <a:t> leaves (i.e. with non-trivial entropy).</a:t>
            </a:r>
          </a:p>
        </p:txBody>
      </p:sp>
    </p:spTree>
    <p:extLst>
      <p:ext uri="{BB962C8B-B14F-4D97-AF65-F5344CB8AC3E}">
        <p14:creationId xmlns:p14="http://schemas.microsoft.com/office/powerpoint/2010/main" val="63952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CONTENTS</a:t>
            </a:r>
          </a:p>
        </p:txBody>
      </p:sp>
      <p:sp>
        <p:nvSpPr>
          <p:cNvPr id="2" name="Content Placeholder 1"/>
          <p:cNvSpPr>
            <a:spLocks noGrp="1"/>
          </p:cNvSpPr>
          <p:nvPr>
            <p:ph idx="1"/>
          </p:nvPr>
        </p:nvSpPr>
        <p:spPr/>
        <p:txBody>
          <a:bodyPr/>
          <a:lstStyle/>
          <a:p>
            <a:pPr marL="457200" indent="-457200">
              <a:buAutoNum type="arabicPeriod"/>
            </a:pPr>
            <a:r>
              <a:rPr lang="en-US" dirty="0"/>
              <a:t>Case Study: Minnesota Tax Audit</a:t>
            </a:r>
          </a:p>
          <a:p>
            <a:pPr marL="457200" indent="-457200">
              <a:buAutoNum type="arabicPeriod"/>
            </a:pPr>
            <a:r>
              <a:rPr lang="en-US" dirty="0"/>
              <a:t>Classification Basics</a:t>
            </a:r>
          </a:p>
          <a:p>
            <a:pPr marL="457200" indent="-457200">
              <a:buAutoNum type="arabicPeriod"/>
            </a:pPr>
            <a:r>
              <a:rPr lang="en-US" dirty="0"/>
              <a:t>Classification Algorithms</a:t>
            </a:r>
          </a:p>
          <a:p>
            <a:pPr marL="457200" indent="-457200">
              <a:buAutoNum type="arabicPeriod"/>
            </a:pPr>
            <a:r>
              <a:rPr lang="en-US" dirty="0"/>
              <a:t>Notes and Validation</a:t>
            </a:r>
          </a:p>
          <a:p>
            <a:pPr marL="457200" indent="-457200">
              <a:buAutoNum type="arabicPeriod"/>
            </a:pPr>
            <a:r>
              <a:rPr lang="en-US" dirty="0"/>
              <a:t>Example: Kyphosis</a:t>
            </a:r>
          </a:p>
        </p:txBody>
      </p:sp>
    </p:spTree>
    <p:extLst>
      <p:ext uri="{BB962C8B-B14F-4D97-AF65-F5344CB8AC3E}">
        <p14:creationId xmlns:p14="http://schemas.microsoft.com/office/powerpoint/2010/main" val="420570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 Algorithm (ID3)</a:t>
            </a:r>
            <a:endParaRPr lang="en-US" sz="2400" dirty="0"/>
          </a:p>
        </p:txBody>
      </p:sp>
      <p:sp>
        <p:nvSpPr>
          <p:cNvPr id="3" name="Content Placeholder 2"/>
          <p:cNvSpPr>
            <a:spLocks noGrp="1"/>
          </p:cNvSpPr>
          <p:nvPr>
            <p:ph idx="1"/>
          </p:nvPr>
        </p:nvSpPr>
        <p:spPr/>
        <p:txBody>
          <a:bodyPr/>
          <a:lstStyle/>
          <a:p>
            <a:pPr algn="just">
              <a:lnSpc>
                <a:spcPct val="100000"/>
              </a:lnSpc>
            </a:pPr>
            <a:r>
              <a:rPr lang="en-US" b="1" dirty="0">
                <a:latin typeface="Helvetica" pitchFamily="2" charset="0"/>
              </a:rPr>
              <a:t>Task:</a:t>
            </a:r>
            <a:r>
              <a:rPr lang="en-US" dirty="0"/>
              <a:t> grow a decision tree using a training set (a subset of the data for which the correct classification of the target is known).</a:t>
            </a:r>
          </a:p>
          <a:p>
            <a:pPr>
              <a:lnSpc>
                <a:spcPct val="100000"/>
              </a:lnSpc>
            </a:pPr>
            <a:endParaRPr lang="en-US" sz="1000" b="1" dirty="0"/>
          </a:p>
          <a:p>
            <a:pPr>
              <a:lnSpc>
                <a:spcPct val="100000"/>
              </a:lnSpc>
            </a:pPr>
            <a:r>
              <a:rPr lang="en-US" b="1" dirty="0">
                <a:latin typeface="Helvetica" pitchFamily="2" charset="0"/>
              </a:rPr>
              <a:t>Overview:</a:t>
            </a:r>
          </a:p>
          <a:p>
            <a:pPr marL="515937" lvl="1" indent="-342900">
              <a:lnSpc>
                <a:spcPct val="100000"/>
              </a:lnSpc>
              <a:buSzPct val="100000"/>
              <a:buFont typeface="+mj-lt"/>
              <a:buAutoNum type="arabicPeriod"/>
            </a:pPr>
            <a:r>
              <a:rPr lang="en-US" dirty="0"/>
              <a:t>Split the training data (</a:t>
            </a:r>
            <a:r>
              <a:rPr lang="en-US" b="1" dirty="0">
                <a:latin typeface="Helvetica" pitchFamily="2" charset="0"/>
              </a:rPr>
              <a:t>parent</a:t>
            </a:r>
            <a:r>
              <a:rPr lang="en-US" dirty="0"/>
              <a:t>) set into (</a:t>
            </a:r>
            <a:r>
              <a:rPr lang="en-US" b="1" dirty="0">
                <a:latin typeface="Helvetica" pitchFamily="2" charset="0"/>
              </a:rPr>
              <a:t>children</a:t>
            </a:r>
            <a:r>
              <a:rPr lang="en-US" dirty="0"/>
              <a:t>) subsets, using the different levels of a particular attribute</a:t>
            </a:r>
            <a:endParaRPr lang="en-US" sz="1000" dirty="0"/>
          </a:p>
          <a:p>
            <a:pPr marL="515937" lvl="1" indent="-342900">
              <a:lnSpc>
                <a:spcPct val="100000"/>
              </a:lnSpc>
              <a:buSzPct val="100000"/>
              <a:buFont typeface="+mj-lt"/>
              <a:buAutoNum type="arabicPeriod" startAt="2"/>
            </a:pPr>
            <a:r>
              <a:rPr lang="en-US" dirty="0"/>
              <a:t>Compute the </a:t>
            </a:r>
            <a:r>
              <a:rPr lang="en-US" b="1" dirty="0">
                <a:latin typeface="Helvetica" pitchFamily="2" charset="0"/>
              </a:rPr>
              <a:t>information gain</a:t>
            </a:r>
            <a:r>
              <a:rPr lang="en-US" dirty="0"/>
              <a:t> for each subset</a:t>
            </a:r>
            <a:endParaRPr lang="en-US" sz="1000" dirty="0"/>
          </a:p>
          <a:p>
            <a:pPr marL="515937" lvl="1" indent="-342900">
              <a:lnSpc>
                <a:spcPct val="100000"/>
              </a:lnSpc>
              <a:buSzPct val="100000"/>
              <a:buFont typeface="+mj-lt"/>
              <a:buAutoNum type="arabicPeriod" startAt="2"/>
            </a:pPr>
            <a:r>
              <a:rPr lang="en-US" dirty="0"/>
              <a:t>Select the </a:t>
            </a:r>
            <a:r>
              <a:rPr lang="en-US" b="1" dirty="0">
                <a:latin typeface="Helvetica" pitchFamily="2" charset="0"/>
              </a:rPr>
              <a:t>most advantageous</a:t>
            </a:r>
            <a:r>
              <a:rPr lang="en-US" dirty="0"/>
              <a:t> split</a:t>
            </a:r>
            <a:endParaRPr lang="en-US" sz="1000" dirty="0"/>
          </a:p>
          <a:p>
            <a:pPr marL="515937" lvl="1" indent="-342900">
              <a:lnSpc>
                <a:spcPct val="100000"/>
              </a:lnSpc>
              <a:buSzPct val="100000"/>
              <a:buFont typeface="+mj-lt"/>
              <a:buAutoNum type="arabicPeriod" startAt="2"/>
            </a:pPr>
            <a:r>
              <a:rPr lang="en-US" dirty="0"/>
              <a:t>Repeat for each node until some </a:t>
            </a:r>
            <a:r>
              <a:rPr lang="en-US" b="1" dirty="0">
                <a:latin typeface="Helvetica" pitchFamily="2" charset="0"/>
              </a:rPr>
              <a:t>leaf</a:t>
            </a:r>
            <a:r>
              <a:rPr lang="en-US" dirty="0"/>
              <a:t> criterion is met (each item in the leaf has the same classification?)</a:t>
            </a:r>
          </a:p>
        </p:txBody>
      </p:sp>
    </p:spTree>
    <p:extLst>
      <p:ext uri="{BB962C8B-B14F-4D97-AF65-F5344CB8AC3E}">
        <p14:creationId xmlns:p14="http://schemas.microsoft.com/office/powerpoint/2010/main" val="100068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Gain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a:lnSpc>
                    <a:spcPct val="110000"/>
                  </a:lnSpc>
                </a:pPr>
                <a:r>
                  <a:rPr lang="en-US" b="1" dirty="0">
                    <a:latin typeface="Helvetica" pitchFamily="2" charset="0"/>
                  </a:rPr>
                  <a:t>Entropy</a:t>
                </a:r>
                <a:r>
                  <a:rPr lang="en-US" dirty="0"/>
                  <a:t> is a measure of disorder in a set </a:t>
                </a:r>
                <a14:m>
                  <m:oMath xmlns:m="http://schemas.openxmlformats.org/officeDocument/2006/math">
                    <m:r>
                      <a:rPr lang="en-US" i="1" dirty="0" smtClean="0">
                        <a:latin typeface="Cambria Math" panose="02040503050406030204" pitchFamily="18" charset="0"/>
                      </a:rPr>
                      <m:t>𝑆</m:t>
                    </m:r>
                  </m:oMath>
                </a14:m>
                <a:r>
                  <a:rPr lang="en-US" dirty="0"/>
                  <a:t>. Let </a:t>
                </a:r>
                <a14:m>
                  <m:oMath xmlns:m="http://schemas.openxmlformats.org/officeDocument/2006/math">
                    <m:sSub>
                      <m:sSubPr>
                        <m:ctrlPr>
                          <a:rPr lang="en-US"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𝑖</m:t>
                        </m:r>
                      </m:sub>
                    </m:sSub>
                  </m:oMath>
                </a14:m>
                <a:r>
                  <a:rPr lang="en-US" dirty="0"/>
                  <a:t> be the % of observations in </a:t>
                </a:r>
                <a14:m>
                  <m:oMath xmlns:m="http://schemas.openxmlformats.org/officeDocument/2006/math">
                    <m:r>
                      <a:rPr lang="en-US" i="1" dirty="0">
                        <a:latin typeface="Cambria Math" panose="02040503050406030204" pitchFamily="18" charset="0"/>
                      </a:rPr>
                      <m:t>𝑆</m:t>
                    </m:r>
                  </m:oMath>
                </a14:m>
                <a:r>
                  <a:rPr lang="en-US" dirty="0"/>
                  <a:t> belonging to category </a:t>
                </a:r>
                <a14:m>
                  <m:oMath xmlns:m="http://schemas.openxmlformats.org/officeDocument/2006/math">
                    <m:r>
                      <a:rPr lang="en-US" i="1" dirty="0" smtClean="0">
                        <a:latin typeface="Cambria Math" panose="02040503050406030204" pitchFamily="18" charset="0"/>
                      </a:rPr>
                      <m:t>𝑖</m:t>
                    </m:r>
                  </m:oMath>
                </a14:m>
                <a:r>
                  <a:rPr lang="en-US" dirty="0"/>
                  <a:t>, for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=1,…,</m:t>
                    </m:r>
                    <m:r>
                      <a:rPr lang="en-US" i="1" dirty="0" smtClean="0">
                        <a:latin typeface="Cambria Math" panose="02040503050406030204" pitchFamily="18" charset="0"/>
                      </a:rPr>
                      <m:t>𝑛</m:t>
                    </m:r>
                  </m:oMath>
                </a14:m>
                <a:r>
                  <a:rPr lang="en-US" dirty="0"/>
                  <a:t>. The entropy of </a:t>
                </a:r>
                <a14:m>
                  <m:oMath xmlns:m="http://schemas.openxmlformats.org/officeDocument/2006/math">
                    <m:r>
                      <a:rPr lang="en-US" i="1" dirty="0">
                        <a:latin typeface="Cambria Math" panose="02040503050406030204" pitchFamily="18" charset="0"/>
                      </a:rPr>
                      <m:t>𝑆</m:t>
                    </m:r>
                  </m:oMath>
                </a14:m>
                <a:r>
                  <a:rPr lang="en-US" dirty="0"/>
                  <a:t> is given by </a:t>
                </a:r>
              </a:p>
              <a:p>
                <a:pPr>
                  <a:lnSpc>
                    <a:spcPct val="110000"/>
                  </a:lnSpc>
                </a:pPr>
                <a:endParaRPr lang="en-US" sz="100" dirty="0"/>
              </a:p>
              <a:p>
                <a:pPr>
                  <a:lnSpc>
                    <a:spcPct val="110000"/>
                  </a:lnSpc>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𝐸</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𝑆</m:t>
                          </m:r>
                        </m:e>
                      </m:d>
                      <m:r>
                        <a:rPr lang="en-US" i="1" dirty="0" smtClean="0">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b="0" i="1" smtClean="0">
                              <a:latin typeface="Cambria Math" panose="02040503050406030204" pitchFamily="18" charset="0"/>
                            </a:rPr>
                            <m:t>1</m:t>
                          </m:r>
                        </m:sub>
                      </m:sSub>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rPr>
                                <m:t>1</m:t>
                              </m:r>
                            </m:sub>
                          </m:sSub>
                        </m:e>
                      </m:func>
                      <m:r>
                        <a:rPr lang="en-CA" b="0" i="1" smtClean="0">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b="0" i="1" smtClean="0">
                              <a:latin typeface="Cambria Math" panose="02040503050406030204" pitchFamily="18" charset="0"/>
                            </a:rPr>
                            <m:t>2</m:t>
                          </m:r>
                        </m:sub>
                      </m:sSub>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b="0" i="1" smtClean="0">
                                  <a:latin typeface="Cambria Math" panose="02040503050406030204" pitchFamily="18" charset="0"/>
                                </a:rPr>
                                <m:t>2</m:t>
                              </m:r>
                            </m:sub>
                          </m:sSub>
                        </m:e>
                      </m:func>
                      <m:r>
                        <a:rPr lang="en-CA" b="0" i="1" smtClean="0">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b="0" i="1" smtClean="0">
                              <a:latin typeface="Cambria Math" panose="02040503050406030204" pitchFamily="18" charset="0"/>
                            </a:rPr>
                            <m:t>𝑛</m:t>
                          </m:r>
                        </m:sub>
                      </m:sSub>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r>
                            <a:rPr lang="en-CA" b="0" i="1" smtClean="0">
                              <a:latin typeface="Cambria Math" panose="02040503050406030204" pitchFamily="18" charset="0"/>
                            </a:rPr>
                            <m:t>𝑛</m:t>
                          </m:r>
                          <m:r>
                            <a:rPr lang="en-CA" b="0" i="1" smtClean="0">
                              <a:latin typeface="Cambria Math" panose="02040503050406030204" pitchFamily="18" charset="0"/>
                            </a:rPr>
                            <m:t>.</m:t>
                          </m:r>
                        </m:e>
                      </m:func>
                    </m:oMath>
                  </m:oMathPara>
                </a14:m>
                <a:endParaRPr lang="en-US" dirty="0"/>
              </a:p>
              <a:p>
                <a:pPr>
                  <a:lnSpc>
                    <a:spcPct val="110000"/>
                  </a:lnSpc>
                </a:pPr>
                <a:endParaRPr lang="en-CA" sz="1000" dirty="0"/>
              </a:p>
              <a:p>
                <a:pPr algn="just">
                  <a:lnSpc>
                    <a:spcPct val="110000"/>
                  </a:lnSpc>
                </a:pPr>
                <a:r>
                  <a:rPr lang="en-CA" dirty="0"/>
                  <a:t>I</a:t>
                </a:r>
                <a:r>
                  <a:rPr lang="en-US" dirty="0"/>
                  <a:t>f the </a:t>
                </a:r>
                <a:r>
                  <a:rPr lang="en-US" b="1" dirty="0">
                    <a:latin typeface="Helvetica" pitchFamily="2" charset="0"/>
                  </a:rPr>
                  <a:t>parent set </a:t>
                </a:r>
                <a14:m>
                  <m:oMath xmlns:m="http://schemas.openxmlformats.org/officeDocument/2006/math">
                    <m:r>
                      <a:rPr lang="en-US" i="1" dirty="0">
                        <a:latin typeface="Cambria Math" panose="02040503050406030204" pitchFamily="18" charset="0"/>
                      </a:rPr>
                      <m:t>𝑆</m:t>
                    </m:r>
                  </m:oMath>
                </a14:m>
                <a:r>
                  <a:rPr lang="en-US" dirty="0"/>
                  <a:t> consisting of </a:t>
                </a:r>
                <a14:m>
                  <m:oMath xmlns:m="http://schemas.openxmlformats.org/officeDocument/2006/math">
                    <m:r>
                      <a:rPr lang="en-US" i="1" dirty="0" smtClean="0">
                        <a:latin typeface="Cambria Math" panose="02040503050406030204" pitchFamily="18" charset="0"/>
                      </a:rPr>
                      <m:t>𝑚</m:t>
                    </m:r>
                  </m:oMath>
                </a14:m>
                <a:r>
                  <a:rPr lang="en-US" dirty="0"/>
                  <a:t> records is split into </a:t>
                </a:r>
                <a14:m>
                  <m:oMath xmlns:m="http://schemas.openxmlformats.org/officeDocument/2006/math">
                    <m:r>
                      <a:rPr lang="en-US" i="1" dirty="0" smtClean="0">
                        <a:latin typeface="Cambria Math" panose="02040503050406030204" pitchFamily="18" charset="0"/>
                      </a:rPr>
                      <m:t>𝑘</m:t>
                    </m:r>
                  </m:oMath>
                </a14:m>
                <a:r>
                  <a:rPr lang="en-US" dirty="0"/>
                  <a:t> </a:t>
                </a:r>
                <a:r>
                  <a:rPr lang="en-US" b="1" dirty="0">
                    <a:latin typeface="Helvetica" pitchFamily="2" charset="0"/>
                  </a:rPr>
                  <a:t>children sets </a:t>
                </a:r>
                <a14:m>
                  <m:oMath xmlns:m="http://schemas.openxmlformats.org/officeDocument/2006/math">
                    <m:sSub>
                      <m:sSubPr>
                        <m:ctrlPr>
                          <a:rPr lang="en-US" i="1">
                            <a:latin typeface="Cambria Math" panose="02040503050406030204" pitchFamily="18" charset="0"/>
                          </a:rPr>
                        </m:ctrlPr>
                      </m:sSubPr>
                      <m:e>
                        <m:r>
                          <a:rPr lang="en-CA" b="0" i="1" smtClean="0">
                            <a:latin typeface="Cambria Math" panose="02040503050406030204" pitchFamily="18" charset="0"/>
                          </a:rPr>
                          <m:t>𝐶</m:t>
                        </m:r>
                      </m:e>
                      <m:sub>
                        <m:r>
                          <a:rPr lang="en-CA" b="0" i="1" smtClean="0">
                            <a:latin typeface="Cambria Math" panose="02040503050406030204" pitchFamily="18" charset="0"/>
                          </a:rPr>
                          <m:t>1</m:t>
                        </m:r>
                      </m:sub>
                    </m:sSub>
                    <m:r>
                      <a:rPr lang="en-CA" b="0" i="1" smtClean="0">
                        <a:latin typeface="Cambria Math" panose="02040503050406030204" pitchFamily="18" charset="0"/>
                      </a:rPr>
                      <m:t>, …,</m:t>
                    </m:r>
                    <m:sSub>
                      <m:sSubPr>
                        <m:ctrlPr>
                          <a:rPr lang="en-US" i="1">
                            <a:latin typeface="Cambria Math" panose="02040503050406030204" pitchFamily="18" charset="0"/>
                          </a:rPr>
                        </m:ctrlPr>
                      </m:sSubPr>
                      <m:e>
                        <m:r>
                          <a:rPr lang="en-CA" b="0" i="1" smtClean="0">
                            <a:latin typeface="Cambria Math" panose="02040503050406030204" pitchFamily="18" charset="0"/>
                          </a:rPr>
                          <m:t>𝐶</m:t>
                        </m:r>
                      </m:e>
                      <m:sub>
                        <m:r>
                          <a:rPr lang="en-CA" b="0" i="1" smtClean="0">
                            <a:latin typeface="Cambria Math" panose="02040503050406030204" pitchFamily="18" charset="0"/>
                          </a:rPr>
                          <m:t>𝑘</m:t>
                        </m:r>
                      </m:sub>
                    </m:sSub>
                  </m:oMath>
                </a14:m>
                <a:r>
                  <a:rPr lang="en-US" dirty="0"/>
                  <a:t> containing </a:t>
                </a:r>
                <a14:m>
                  <m:oMath xmlns:m="http://schemas.openxmlformats.org/officeDocument/2006/math">
                    <m:sSub>
                      <m:sSubPr>
                        <m:ctrlPr>
                          <a:rPr lang="en-US" i="1">
                            <a:latin typeface="Cambria Math" panose="02040503050406030204" pitchFamily="18" charset="0"/>
                          </a:rPr>
                        </m:ctrlPr>
                      </m:sSubPr>
                      <m:e>
                        <m:r>
                          <a:rPr lang="en-CA" b="0" i="1" smtClean="0">
                            <a:latin typeface="Cambria Math" panose="02040503050406030204" pitchFamily="18" charset="0"/>
                          </a:rPr>
                          <m:t>𝑞</m:t>
                        </m:r>
                      </m:e>
                      <m:sub>
                        <m:r>
                          <a:rPr lang="en-CA" i="1">
                            <a:latin typeface="Cambria Math" panose="02040503050406030204" pitchFamily="18" charset="0"/>
                          </a:rPr>
                          <m:t>1</m:t>
                        </m:r>
                      </m:sub>
                    </m:sSub>
                    <m:r>
                      <a:rPr lang="en-CA" i="1">
                        <a:latin typeface="Cambria Math" panose="02040503050406030204" pitchFamily="18" charset="0"/>
                      </a:rPr>
                      <m:t>, …,</m:t>
                    </m:r>
                    <m:sSub>
                      <m:sSubPr>
                        <m:ctrlPr>
                          <a:rPr lang="en-US" i="1">
                            <a:latin typeface="Cambria Math" panose="02040503050406030204" pitchFamily="18" charset="0"/>
                          </a:rPr>
                        </m:ctrlPr>
                      </m:sSubPr>
                      <m:e>
                        <m:r>
                          <a:rPr lang="en-CA" b="0" i="1" smtClean="0">
                            <a:latin typeface="Cambria Math" panose="02040503050406030204" pitchFamily="18" charset="0"/>
                          </a:rPr>
                          <m:t>𝑞</m:t>
                        </m:r>
                      </m:e>
                      <m:sub>
                        <m:r>
                          <a:rPr lang="en-CA" i="1">
                            <a:latin typeface="Cambria Math" panose="02040503050406030204" pitchFamily="18" charset="0"/>
                          </a:rPr>
                          <m:t>𝑘</m:t>
                        </m:r>
                      </m:sub>
                    </m:sSub>
                  </m:oMath>
                </a14:m>
                <a:r>
                  <a:rPr lang="en-US" dirty="0"/>
                  <a:t> records (resp.), then the </a:t>
                </a:r>
                <a:r>
                  <a:rPr lang="en-US" b="1" dirty="0">
                    <a:latin typeface="Helvetica" pitchFamily="2" charset="0"/>
                  </a:rPr>
                  <a:t>information gain </a:t>
                </a:r>
                <a:r>
                  <a:rPr lang="en-US" dirty="0"/>
                  <a:t>from the split is given by </a:t>
                </a:r>
              </a:p>
              <a:p>
                <a:pPr>
                  <a:lnSpc>
                    <a:spcPct val="110000"/>
                  </a:lnSpc>
                </a:pPr>
                <a:endParaRPr lang="en-US" sz="100" dirty="0"/>
              </a:p>
              <a:p>
                <a:pPr>
                  <a:lnSpc>
                    <a:spcPct val="110000"/>
                  </a:lnSpc>
                </a:pPr>
                <a14:m>
                  <m:oMathPara xmlns:m="http://schemas.openxmlformats.org/officeDocument/2006/math">
                    <m:oMathParaPr>
                      <m:jc m:val="centerGroup"/>
                    </m:oMathParaPr>
                    <m:oMath xmlns:m="http://schemas.openxmlformats.org/officeDocument/2006/math">
                      <m:r>
                        <m:rPr>
                          <m:nor/>
                        </m:rPr>
                        <a:rPr lang="en-CA" b="0" i="0" dirty="0" smtClean="0">
                          <a:latin typeface="Cambria Math" panose="02040503050406030204" pitchFamily="18" charset="0"/>
                        </a:rPr>
                        <m:t>IG</m:t>
                      </m:r>
                      <m:d>
                        <m:dPr>
                          <m:ctrlPr>
                            <a:rPr lang="en-US" i="1" dirty="0">
                              <a:latin typeface="Cambria Math" panose="02040503050406030204" pitchFamily="18" charset="0"/>
                            </a:rPr>
                          </m:ctrlPr>
                        </m:dPr>
                        <m:e>
                          <m:r>
                            <a:rPr lang="en-US" i="1" dirty="0">
                              <a:latin typeface="Cambria Math" panose="02040503050406030204" pitchFamily="18" charset="0"/>
                            </a:rPr>
                            <m:t>𝑆</m:t>
                          </m:r>
                          <m:r>
                            <a:rPr lang="en-CA" b="0" i="1" dirty="0" smtClean="0">
                              <a:latin typeface="Cambria Math" panose="02040503050406030204" pitchFamily="18" charset="0"/>
                            </a:rPr>
                            <m:t>;</m:t>
                          </m:r>
                          <m:r>
                            <a:rPr lang="en-CA" b="0" i="1" dirty="0" smtClean="0">
                              <a:latin typeface="Cambria Math" panose="02040503050406030204" pitchFamily="18" charset="0"/>
                            </a:rPr>
                            <m:t>𝐶</m:t>
                          </m:r>
                        </m:e>
                      </m:d>
                      <m:r>
                        <a:rPr lang="en-US" i="1" dirty="0">
                          <a:latin typeface="Cambria Math" panose="02040503050406030204" pitchFamily="18" charset="0"/>
                        </a:rPr>
                        <m:t>=</m:t>
                      </m:r>
                      <m:r>
                        <a:rPr lang="en-CA" b="0" i="1" dirty="0" smtClean="0">
                          <a:latin typeface="Cambria Math" panose="02040503050406030204" pitchFamily="18" charset="0"/>
                        </a:rPr>
                        <m:t>𝐸</m:t>
                      </m:r>
                      <m:d>
                        <m:dPr>
                          <m:ctrlPr>
                            <a:rPr lang="en-CA" b="0" i="1" dirty="0" smtClean="0">
                              <a:latin typeface="Cambria Math" panose="02040503050406030204" pitchFamily="18" charset="0"/>
                            </a:rPr>
                          </m:ctrlPr>
                        </m:dPr>
                        <m:e>
                          <m:r>
                            <a:rPr lang="en-CA" b="0" i="1" dirty="0" smtClean="0">
                              <a:latin typeface="Cambria Math" panose="02040503050406030204" pitchFamily="18" charset="0"/>
                            </a:rPr>
                            <m:t>𝑆</m:t>
                          </m:r>
                        </m:e>
                      </m:d>
                      <m:r>
                        <a:rPr lang="en-US" i="1" dirty="0">
                          <a:latin typeface="Cambria Math" panose="02040503050406030204" pitchFamily="18" charset="0"/>
                        </a:rPr>
                        <m:t>−</m:t>
                      </m:r>
                      <m:f>
                        <m:fPr>
                          <m:ctrlPr>
                            <a:rPr lang="en-US" i="1" dirty="0" smtClean="0">
                              <a:latin typeface="Cambria Math" panose="02040503050406030204" pitchFamily="18" charset="0"/>
                            </a:rPr>
                          </m:ctrlPr>
                        </m:fPr>
                        <m:num>
                          <m:r>
                            <a:rPr lang="en-CA" b="0" i="1" dirty="0" smtClean="0">
                              <a:latin typeface="Cambria Math" panose="02040503050406030204" pitchFamily="18" charset="0"/>
                            </a:rPr>
                            <m:t>1</m:t>
                          </m:r>
                        </m:num>
                        <m:den>
                          <m:r>
                            <a:rPr lang="en-CA" b="0" i="1" dirty="0" smtClean="0">
                              <a:latin typeface="Cambria Math" panose="02040503050406030204" pitchFamily="18" charset="0"/>
                            </a:rPr>
                            <m:t>𝑚</m:t>
                          </m:r>
                        </m:den>
                      </m:f>
                      <m:d>
                        <m:dPr>
                          <m:begChr m:val="["/>
                          <m:endChr m:val="]"/>
                          <m:ctrlPr>
                            <a:rPr lang="en-US" i="1" dirty="0" smtClean="0">
                              <a:latin typeface="Cambria Math" panose="02040503050406030204" pitchFamily="18" charset="0"/>
                            </a:rPr>
                          </m:ctrlPr>
                        </m:dPr>
                        <m:e>
                          <m:sSub>
                            <m:sSubPr>
                              <m:ctrlPr>
                                <a:rPr lang="en-US" i="1">
                                  <a:latin typeface="Cambria Math" panose="02040503050406030204" pitchFamily="18" charset="0"/>
                                </a:rPr>
                              </m:ctrlPr>
                            </m:sSubPr>
                            <m:e>
                              <m:r>
                                <a:rPr lang="en-CA" i="1">
                                  <a:latin typeface="Cambria Math" panose="02040503050406030204" pitchFamily="18" charset="0"/>
                                </a:rPr>
                                <m:t>𝑞</m:t>
                              </m:r>
                            </m:e>
                            <m:sub>
                              <m:r>
                                <a:rPr lang="en-CA" i="1">
                                  <a:latin typeface="Cambria Math" panose="02040503050406030204" pitchFamily="18" charset="0"/>
                                </a:rPr>
                                <m:t>1</m:t>
                              </m:r>
                            </m:sub>
                          </m:sSub>
                          <m:r>
                            <a:rPr lang="en-CA" i="1">
                              <a:latin typeface="Cambria Math" panose="02040503050406030204" pitchFamily="18" charset="0"/>
                            </a:rPr>
                            <m:t>𝐸</m:t>
                          </m:r>
                          <m:d>
                            <m:dPr>
                              <m:ctrlPr>
                                <a:rPr lang="en-CA" i="1">
                                  <a:latin typeface="Cambria Math" panose="02040503050406030204" pitchFamily="18" charset="0"/>
                                </a:rPr>
                              </m:ctrlPr>
                            </m:dPr>
                            <m:e>
                              <m:sSub>
                                <m:sSubPr>
                                  <m:ctrlPr>
                                    <a:rPr lang="en-US" i="1">
                                      <a:latin typeface="Cambria Math" panose="02040503050406030204" pitchFamily="18" charset="0"/>
                                    </a:rPr>
                                  </m:ctrlPr>
                                </m:sSubPr>
                                <m:e>
                                  <m:r>
                                    <a:rPr lang="en-CA" i="1">
                                      <a:latin typeface="Cambria Math" panose="02040503050406030204" pitchFamily="18" charset="0"/>
                                    </a:rPr>
                                    <m:t>𝐶</m:t>
                                  </m:r>
                                </m:e>
                                <m:sub>
                                  <m:r>
                                    <a:rPr lang="en-CA" i="1">
                                      <a:latin typeface="Cambria Math" panose="02040503050406030204" pitchFamily="18" charset="0"/>
                                    </a:rPr>
                                    <m:t>1</m:t>
                                  </m:r>
                                </m:sub>
                              </m:sSub>
                            </m:e>
                          </m:d>
                          <m:r>
                            <a:rPr lang="en-CA" b="0" i="1" smtClean="0">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𝑞</m:t>
                              </m:r>
                            </m:e>
                            <m:sub>
                              <m:r>
                                <a:rPr lang="en-CA" b="0" i="1" smtClean="0">
                                  <a:latin typeface="Cambria Math" panose="02040503050406030204" pitchFamily="18" charset="0"/>
                                </a:rPr>
                                <m:t>𝑘</m:t>
                              </m:r>
                            </m:sub>
                          </m:sSub>
                          <m:r>
                            <a:rPr lang="en-CA" i="1">
                              <a:latin typeface="Cambria Math" panose="02040503050406030204" pitchFamily="18" charset="0"/>
                            </a:rPr>
                            <m:t>𝐸</m:t>
                          </m:r>
                          <m:d>
                            <m:dPr>
                              <m:ctrlPr>
                                <a:rPr lang="en-CA" i="1">
                                  <a:latin typeface="Cambria Math" panose="02040503050406030204" pitchFamily="18" charset="0"/>
                                </a:rPr>
                              </m:ctrlPr>
                            </m:dPr>
                            <m:e>
                              <m:sSub>
                                <m:sSubPr>
                                  <m:ctrlPr>
                                    <a:rPr lang="en-US" i="1">
                                      <a:latin typeface="Cambria Math" panose="02040503050406030204" pitchFamily="18" charset="0"/>
                                    </a:rPr>
                                  </m:ctrlPr>
                                </m:sSubPr>
                                <m:e>
                                  <m:r>
                                    <a:rPr lang="en-CA" i="1">
                                      <a:latin typeface="Cambria Math" panose="02040503050406030204" pitchFamily="18" charset="0"/>
                                    </a:rPr>
                                    <m:t>𝐶</m:t>
                                  </m:r>
                                </m:e>
                                <m:sub>
                                  <m:r>
                                    <a:rPr lang="en-CA" b="0" i="1" smtClean="0">
                                      <a:latin typeface="Cambria Math" panose="02040503050406030204" pitchFamily="18" charset="0"/>
                                    </a:rPr>
                                    <m:t>𝑘</m:t>
                                  </m:r>
                                </m:sub>
                              </m:sSub>
                            </m:e>
                          </m:d>
                        </m:e>
                      </m:d>
                      <m:r>
                        <a:rPr lang="en-CA" b="0" i="1" dirty="0" smtClean="0">
                          <a:latin typeface="Cambria Math" panose="02040503050406030204" pitchFamily="18" charset="0"/>
                        </a:rPr>
                        <m:t>.</m:t>
                      </m:r>
                    </m:oMath>
                  </m:oMathPara>
                </a14:m>
                <a:endParaRPr lang="en-US" dirty="0"/>
              </a:p>
              <a:p>
                <a:endParaRPr lang="en-US" sz="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06" t="-306" r="-806"/>
                </a:stretch>
              </a:blipFill>
            </p:spPr>
            <p:txBody>
              <a:bodyPr/>
              <a:lstStyle/>
              <a:p>
                <a:r>
                  <a:rPr lang="en-US">
                    <a:noFill/>
                  </a:rPr>
                  <a:t> </a:t>
                </a:r>
              </a:p>
            </p:txBody>
          </p:sp>
        </mc:Fallback>
      </mc:AlternateContent>
    </p:spTree>
    <p:extLst>
      <p:ext uri="{BB962C8B-B14F-4D97-AF65-F5344CB8AC3E}">
        <p14:creationId xmlns:p14="http://schemas.microsoft.com/office/powerpoint/2010/main" val="130088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7003257" y="1604169"/>
                <a:ext cx="5110162" cy="4351338"/>
              </a:xfrm>
            </p:spPr>
            <p:txBody>
              <a:bodyPr>
                <a:normAutofit fontScale="85000" lnSpcReduction="10000"/>
              </a:bodyPr>
              <a:lstStyle/>
              <a:p>
                <a:endParaRPr lang="en-US" sz="100" dirty="0"/>
              </a:p>
              <a:p>
                <a:pPr/>
                <a14:m>
                  <m:oMathPara xmlns:m="http://schemas.openxmlformats.org/officeDocument/2006/math">
                    <m:oMathParaPr>
                      <m:jc m:val="left"/>
                    </m:oMathParaPr>
                    <m:oMath xmlns:m="http://schemas.openxmlformats.org/officeDocument/2006/math">
                      <m:r>
                        <a:rPr lang="en-US" sz="2400" i="1" dirty="0" smtClean="0">
                          <a:latin typeface="Cambria Math" panose="02040503050406030204" pitchFamily="18" charset="0"/>
                        </a:rPr>
                        <m:t>𝐸</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𝑆</m:t>
                          </m:r>
                        </m:e>
                      </m:d>
                      <m:r>
                        <a:rPr lang="en-US" sz="2400" i="1" dirty="0" smtClean="0">
                          <a:latin typeface="Cambria Math" panose="02040503050406030204" pitchFamily="18" charset="0"/>
                        </a:rPr>
                        <m:t>=−</m:t>
                      </m:r>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b="0" i="1" smtClean="0">
                              <a:latin typeface="Cambria Math" panose="02040503050406030204" pitchFamily="18" charset="0"/>
                              <a:ea typeface="Cambria Math" panose="02040503050406030204" pitchFamily="18" charset="0"/>
                            </a:rPr>
                            <m:t>∘</m:t>
                          </m:r>
                        </m:sub>
                      </m:sSub>
                      <m:func>
                        <m:funcPr>
                          <m:ctrlPr>
                            <a:rPr lang="en-CA" sz="2400" b="0" i="1" smtClean="0">
                              <a:latin typeface="Cambria Math" panose="02040503050406030204" pitchFamily="18" charset="0"/>
                            </a:rPr>
                          </m:ctrlPr>
                        </m:funcPr>
                        <m:fName>
                          <m:r>
                            <m:rPr>
                              <m:sty m:val="p"/>
                            </m:rPr>
                            <a:rPr lang="en-CA" sz="2400" b="0" i="0" smtClean="0">
                              <a:latin typeface="Cambria Math" panose="02040503050406030204" pitchFamily="18" charset="0"/>
                            </a:rPr>
                            <m:t>log</m:t>
                          </m:r>
                        </m:fName>
                        <m:e>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i="1" smtClean="0">
                                  <a:latin typeface="Cambria Math" panose="02040503050406030204" pitchFamily="18" charset="0"/>
                                  <a:ea typeface="Cambria Math" panose="02040503050406030204" pitchFamily="18" charset="0"/>
                                </a:rPr>
                                <m:t>∘</m:t>
                              </m:r>
                            </m:sub>
                          </m:sSub>
                        </m:e>
                      </m:func>
                      <m:r>
                        <a:rPr lang="en-CA" sz="2400" b="0" i="1" smtClean="0">
                          <a:latin typeface="Cambria Math" panose="02040503050406030204" pitchFamily="18" charset="0"/>
                        </a:rPr>
                        <m:t>−</m:t>
                      </m:r>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b="0" i="1" smtClean="0">
                              <a:latin typeface="Cambria Math" panose="02040503050406030204" pitchFamily="18" charset="0"/>
                            </a:rPr>
                            <m:t>∗</m:t>
                          </m:r>
                        </m:sub>
                      </m:sSub>
                      <m:func>
                        <m:funcPr>
                          <m:ctrlPr>
                            <a:rPr lang="en-CA" sz="2400" i="1">
                              <a:latin typeface="Cambria Math" panose="02040503050406030204" pitchFamily="18" charset="0"/>
                            </a:rPr>
                          </m:ctrlPr>
                        </m:funcPr>
                        <m:fName>
                          <m:r>
                            <m:rPr>
                              <m:sty m:val="p"/>
                            </m:rPr>
                            <a:rPr lang="en-CA" sz="2400">
                              <a:latin typeface="Cambria Math" panose="02040503050406030204" pitchFamily="18" charset="0"/>
                            </a:rPr>
                            <m:t>log</m:t>
                          </m:r>
                        </m:fName>
                        <m:e>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b="0" i="1" smtClean="0">
                                  <a:latin typeface="Cambria Math" panose="02040503050406030204" pitchFamily="18" charset="0"/>
                                </a:rPr>
                                <m:t>∗</m:t>
                              </m:r>
                            </m:sub>
                          </m:sSub>
                        </m:e>
                      </m:func>
                    </m:oMath>
                  </m:oMathPara>
                </a14:m>
                <a:endParaRPr lang="en-CA" sz="2400" i="1" dirty="0">
                  <a:latin typeface="Cambria Math" panose="02040503050406030204" pitchFamily="18" charset="0"/>
                </a:endParaRPr>
              </a:p>
              <a:p>
                <a:pPr marL="457200" lvl="1" indent="0">
                  <a:buNone/>
                </a:pPr>
                <a14:m>
                  <m:oMath xmlns:m="http://schemas.openxmlformats.org/officeDocument/2006/math">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16</m:t>
                        </m:r>
                      </m:num>
                      <m:den>
                        <m:r>
                          <a:rPr lang="en-CA" b="0" i="1" smtClean="0">
                            <a:latin typeface="Cambria Math" panose="02040503050406030204" pitchFamily="18" charset="0"/>
                          </a:rPr>
                          <m:t>30</m:t>
                        </m:r>
                      </m:den>
                    </m:f>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f>
                          <m:fPr>
                            <m:ctrlPr>
                              <a:rPr lang="en-CA" i="1">
                                <a:latin typeface="Cambria Math" panose="02040503050406030204" pitchFamily="18" charset="0"/>
                              </a:rPr>
                            </m:ctrlPr>
                          </m:fPr>
                          <m:num>
                            <m:r>
                              <a:rPr lang="en-CA" i="1">
                                <a:latin typeface="Cambria Math" panose="02040503050406030204" pitchFamily="18" charset="0"/>
                              </a:rPr>
                              <m:t>16</m:t>
                            </m:r>
                          </m:num>
                          <m:den>
                            <m:r>
                              <a:rPr lang="en-CA" i="1">
                                <a:latin typeface="Cambria Math" panose="02040503050406030204" pitchFamily="18" charset="0"/>
                              </a:rPr>
                              <m:t>30</m:t>
                            </m:r>
                          </m:den>
                        </m:f>
                      </m:e>
                    </m:func>
                  </m:oMath>
                </a14:m>
                <a:r>
                  <a:rPr lang="en-CA" dirty="0"/>
                  <a:t> </a:t>
                </a: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r>
                          <a:rPr lang="en-CA" b="0" i="1" smtClean="0">
                            <a:latin typeface="Cambria Math" panose="02040503050406030204" pitchFamily="18" charset="0"/>
                          </a:rPr>
                          <m:t>4</m:t>
                        </m:r>
                      </m:num>
                      <m:den>
                        <m:r>
                          <a:rPr lang="en-CA" i="1">
                            <a:latin typeface="Cambria Math" panose="02040503050406030204" pitchFamily="18" charset="0"/>
                          </a:rPr>
                          <m:t>30</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a:latin typeface="Cambria Math" panose="02040503050406030204" pitchFamily="18" charset="0"/>
                              </a:rPr>
                              <m:t>1</m:t>
                            </m:r>
                            <m:r>
                              <a:rPr lang="en-CA" b="0" i="1" smtClean="0">
                                <a:latin typeface="Cambria Math" panose="02040503050406030204" pitchFamily="18" charset="0"/>
                              </a:rPr>
                              <m:t>4</m:t>
                            </m:r>
                          </m:num>
                          <m:den>
                            <m:r>
                              <a:rPr lang="en-CA" i="1">
                                <a:latin typeface="Cambria Math" panose="02040503050406030204" pitchFamily="18" charset="0"/>
                              </a:rPr>
                              <m:t>30</m:t>
                            </m:r>
                          </m:den>
                        </m:f>
                      </m:e>
                    </m:func>
                    <m:r>
                      <a:rPr lang="en-CA"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0.99</m:t>
                    </m:r>
                  </m:oMath>
                </a14:m>
                <a:endParaRPr lang="en-CA" sz="1800" dirty="0"/>
              </a:p>
              <a:p>
                <a:pPr/>
                <a14:m>
                  <m:oMathPara xmlns:m="http://schemas.openxmlformats.org/officeDocument/2006/math">
                    <m:oMathParaPr>
                      <m:jc m:val="left"/>
                    </m:oMathParaPr>
                    <m:oMath xmlns:m="http://schemas.openxmlformats.org/officeDocument/2006/math">
                      <m:r>
                        <a:rPr lang="en-US" sz="2400" i="1" dirty="0">
                          <a:latin typeface="Cambria Math" panose="02040503050406030204" pitchFamily="18" charset="0"/>
                        </a:rPr>
                        <m:t>𝐸</m:t>
                      </m:r>
                      <m:d>
                        <m:dPr>
                          <m:ctrlPr>
                            <a:rPr lang="en-US" sz="2400" i="1" dirty="0">
                              <a:latin typeface="Cambria Math" panose="02040503050406030204" pitchFamily="18" charset="0"/>
                            </a:rPr>
                          </m:ctrlPr>
                        </m:dPr>
                        <m:e>
                          <m:r>
                            <a:rPr lang="en-CA" sz="2400" b="0" i="1" dirty="0" smtClean="0">
                              <a:latin typeface="Cambria Math" panose="02040503050406030204" pitchFamily="18" charset="0"/>
                            </a:rPr>
                            <m:t>𝐿</m:t>
                          </m:r>
                        </m:e>
                      </m:d>
                      <m:r>
                        <a:rPr lang="en-US" sz="2400" i="1" dirty="0">
                          <a:latin typeface="Cambria Math" panose="02040503050406030204" pitchFamily="18" charset="0"/>
                        </a:rPr>
                        <m:t>=−</m:t>
                      </m:r>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i="1">
                              <a:latin typeface="Cambria Math" panose="02040503050406030204" pitchFamily="18" charset="0"/>
                              <a:ea typeface="Cambria Math" panose="02040503050406030204" pitchFamily="18" charset="0"/>
                            </a:rPr>
                            <m:t>∘</m:t>
                          </m:r>
                        </m:sub>
                      </m:sSub>
                      <m:func>
                        <m:funcPr>
                          <m:ctrlPr>
                            <a:rPr lang="en-CA" sz="2400" i="1">
                              <a:latin typeface="Cambria Math" panose="02040503050406030204" pitchFamily="18" charset="0"/>
                            </a:rPr>
                          </m:ctrlPr>
                        </m:funcPr>
                        <m:fName>
                          <m:r>
                            <m:rPr>
                              <m:sty m:val="p"/>
                            </m:rPr>
                            <a:rPr lang="en-CA" sz="2400">
                              <a:latin typeface="Cambria Math" panose="02040503050406030204" pitchFamily="18" charset="0"/>
                            </a:rPr>
                            <m:t>log</m:t>
                          </m:r>
                        </m:fName>
                        <m:e>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i="1">
                                  <a:latin typeface="Cambria Math" panose="02040503050406030204" pitchFamily="18" charset="0"/>
                                  <a:ea typeface="Cambria Math" panose="02040503050406030204" pitchFamily="18" charset="0"/>
                                </a:rPr>
                                <m:t>∘</m:t>
                              </m:r>
                            </m:sub>
                          </m:sSub>
                        </m:e>
                      </m:func>
                      <m:r>
                        <a:rPr lang="en-CA" sz="2400" i="1">
                          <a:latin typeface="Cambria Math" panose="02040503050406030204" pitchFamily="18" charset="0"/>
                        </a:rPr>
                        <m:t>−</m:t>
                      </m:r>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i="1">
                              <a:latin typeface="Cambria Math" panose="02040503050406030204" pitchFamily="18" charset="0"/>
                            </a:rPr>
                            <m:t>∗</m:t>
                          </m:r>
                        </m:sub>
                      </m:sSub>
                      <m:func>
                        <m:funcPr>
                          <m:ctrlPr>
                            <a:rPr lang="en-CA" sz="2400" i="1">
                              <a:latin typeface="Cambria Math" panose="02040503050406030204" pitchFamily="18" charset="0"/>
                            </a:rPr>
                          </m:ctrlPr>
                        </m:funcPr>
                        <m:fName>
                          <m:r>
                            <m:rPr>
                              <m:sty m:val="p"/>
                            </m:rPr>
                            <a:rPr lang="en-CA" sz="2400">
                              <a:latin typeface="Cambria Math" panose="02040503050406030204" pitchFamily="18" charset="0"/>
                            </a:rPr>
                            <m:t>log</m:t>
                          </m:r>
                        </m:fName>
                        <m:e>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i="1">
                                  <a:latin typeface="Cambria Math" panose="02040503050406030204" pitchFamily="18" charset="0"/>
                                </a:rPr>
                                <m:t>∗</m:t>
                              </m:r>
                            </m:sub>
                          </m:sSub>
                        </m:e>
                      </m:func>
                    </m:oMath>
                  </m:oMathPara>
                </a14:m>
                <a:endParaRPr lang="en-CA" sz="2400" i="1" dirty="0">
                  <a:latin typeface="Cambria Math" panose="02040503050406030204" pitchFamily="18" charset="0"/>
                </a:endParaRPr>
              </a:p>
              <a:p>
                <a:pPr marL="457200" lvl="1" indent="0">
                  <a:buNone/>
                </a:pP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r>
                          <a:rPr lang="en-CA" b="0" i="1" smtClean="0">
                            <a:latin typeface="Cambria Math" panose="02040503050406030204" pitchFamily="18" charset="0"/>
                          </a:rPr>
                          <m:t>2</m:t>
                        </m:r>
                      </m:num>
                      <m:den>
                        <m:r>
                          <a:rPr lang="en-CA" b="0" i="1" smtClean="0">
                            <a:latin typeface="Cambria Math" panose="02040503050406030204" pitchFamily="18" charset="0"/>
                          </a:rPr>
                          <m:t>13</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b="0" i="1" smtClean="0">
                                <a:latin typeface="Cambria Math" panose="02040503050406030204" pitchFamily="18" charset="0"/>
                              </a:rPr>
                              <m:t>12</m:t>
                            </m:r>
                          </m:num>
                          <m:den>
                            <m:r>
                              <a:rPr lang="en-CA" b="0" i="1" smtClean="0">
                                <a:latin typeface="Cambria Math" panose="02040503050406030204" pitchFamily="18" charset="0"/>
                              </a:rPr>
                              <m:t>13</m:t>
                            </m:r>
                          </m:den>
                        </m:f>
                      </m:e>
                    </m:func>
                  </m:oMath>
                </a14:m>
                <a:r>
                  <a:rPr lang="en-CA" dirty="0"/>
                  <a:t> </a:t>
                </a: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a:rPr lang="en-CA" b="0" i="1" smtClean="0">
                            <a:latin typeface="Cambria Math" panose="02040503050406030204" pitchFamily="18" charset="0"/>
                          </a:rPr>
                          <m:t>13</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a:latin typeface="Cambria Math" panose="02040503050406030204" pitchFamily="18" charset="0"/>
                              </a:rPr>
                              <m:t>1</m:t>
                            </m:r>
                          </m:num>
                          <m:den>
                            <m:r>
                              <a:rPr lang="en-CA" b="0" i="1" smtClean="0">
                                <a:latin typeface="Cambria Math" panose="02040503050406030204" pitchFamily="18" charset="0"/>
                              </a:rPr>
                              <m:t>13</m:t>
                            </m:r>
                          </m:den>
                        </m:f>
                      </m:e>
                    </m:func>
                    <m:r>
                      <a:rPr lang="en-CA" i="1">
                        <a:latin typeface="Cambria Math" panose="02040503050406030204" pitchFamily="18" charset="0"/>
                        <a:ea typeface="Cambria Math" panose="02040503050406030204" pitchFamily="18" charset="0"/>
                      </a:rPr>
                      <m:t>≈0.</m:t>
                    </m:r>
                    <m:r>
                      <a:rPr lang="en-CA" b="0" i="1" smtClean="0">
                        <a:latin typeface="Cambria Math" panose="02040503050406030204" pitchFamily="18" charset="0"/>
                        <a:ea typeface="Cambria Math" panose="02040503050406030204" pitchFamily="18" charset="0"/>
                      </a:rPr>
                      <m:t>3</m:t>
                    </m:r>
                    <m:r>
                      <a:rPr lang="en-CA" i="1">
                        <a:latin typeface="Cambria Math" panose="02040503050406030204" pitchFamily="18" charset="0"/>
                        <a:ea typeface="Cambria Math" panose="02040503050406030204" pitchFamily="18" charset="0"/>
                      </a:rPr>
                      <m:t>9</m:t>
                    </m:r>
                  </m:oMath>
                </a14:m>
                <a:endParaRPr lang="en-CA" sz="1800" dirty="0"/>
              </a:p>
              <a:p>
                <a:pPr/>
                <a14:m>
                  <m:oMathPara xmlns:m="http://schemas.openxmlformats.org/officeDocument/2006/math">
                    <m:oMathParaPr>
                      <m:jc m:val="left"/>
                    </m:oMathParaPr>
                    <m:oMath xmlns:m="http://schemas.openxmlformats.org/officeDocument/2006/math">
                      <m:r>
                        <a:rPr lang="en-US" sz="2400" i="1" dirty="0" smtClean="0">
                          <a:latin typeface="Cambria Math" panose="02040503050406030204" pitchFamily="18" charset="0"/>
                        </a:rPr>
                        <m:t>𝐸</m:t>
                      </m:r>
                      <m:d>
                        <m:dPr>
                          <m:ctrlPr>
                            <a:rPr lang="en-US" sz="2400" i="1" dirty="0">
                              <a:latin typeface="Cambria Math" panose="02040503050406030204" pitchFamily="18" charset="0"/>
                            </a:rPr>
                          </m:ctrlPr>
                        </m:dPr>
                        <m:e>
                          <m:r>
                            <a:rPr lang="en-CA" sz="2400" b="0" i="1" dirty="0" smtClean="0">
                              <a:latin typeface="Cambria Math" panose="02040503050406030204" pitchFamily="18" charset="0"/>
                            </a:rPr>
                            <m:t>𝑅</m:t>
                          </m:r>
                        </m:e>
                      </m:d>
                      <m:r>
                        <a:rPr lang="en-US" sz="2400" i="1" dirty="0">
                          <a:latin typeface="Cambria Math" panose="02040503050406030204" pitchFamily="18" charset="0"/>
                        </a:rPr>
                        <m:t>=−</m:t>
                      </m:r>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i="1">
                              <a:latin typeface="Cambria Math" panose="02040503050406030204" pitchFamily="18" charset="0"/>
                              <a:ea typeface="Cambria Math" panose="02040503050406030204" pitchFamily="18" charset="0"/>
                            </a:rPr>
                            <m:t>∘</m:t>
                          </m:r>
                        </m:sub>
                      </m:sSub>
                      <m:func>
                        <m:funcPr>
                          <m:ctrlPr>
                            <a:rPr lang="en-CA" sz="2400" i="1">
                              <a:latin typeface="Cambria Math" panose="02040503050406030204" pitchFamily="18" charset="0"/>
                            </a:rPr>
                          </m:ctrlPr>
                        </m:funcPr>
                        <m:fName>
                          <m:r>
                            <m:rPr>
                              <m:sty m:val="p"/>
                            </m:rPr>
                            <a:rPr lang="en-CA" sz="2400">
                              <a:latin typeface="Cambria Math" panose="02040503050406030204" pitchFamily="18" charset="0"/>
                            </a:rPr>
                            <m:t>log</m:t>
                          </m:r>
                        </m:fName>
                        <m:e>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i="1">
                                  <a:latin typeface="Cambria Math" panose="02040503050406030204" pitchFamily="18" charset="0"/>
                                  <a:ea typeface="Cambria Math" panose="02040503050406030204" pitchFamily="18" charset="0"/>
                                </a:rPr>
                                <m:t>∘</m:t>
                              </m:r>
                            </m:sub>
                          </m:sSub>
                        </m:e>
                      </m:func>
                      <m:r>
                        <a:rPr lang="en-CA" sz="2400" i="1">
                          <a:latin typeface="Cambria Math" panose="02040503050406030204" pitchFamily="18" charset="0"/>
                        </a:rPr>
                        <m:t>−</m:t>
                      </m:r>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i="1">
                              <a:latin typeface="Cambria Math" panose="02040503050406030204" pitchFamily="18" charset="0"/>
                            </a:rPr>
                            <m:t>∗</m:t>
                          </m:r>
                        </m:sub>
                      </m:sSub>
                      <m:func>
                        <m:funcPr>
                          <m:ctrlPr>
                            <a:rPr lang="en-CA" sz="2400" i="1">
                              <a:latin typeface="Cambria Math" panose="02040503050406030204" pitchFamily="18" charset="0"/>
                            </a:rPr>
                          </m:ctrlPr>
                        </m:funcPr>
                        <m:fName>
                          <m:r>
                            <m:rPr>
                              <m:sty m:val="p"/>
                            </m:rPr>
                            <a:rPr lang="en-CA" sz="2400">
                              <a:latin typeface="Cambria Math" panose="02040503050406030204" pitchFamily="18" charset="0"/>
                            </a:rPr>
                            <m:t>log</m:t>
                          </m:r>
                        </m:fName>
                        <m:e>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i="1">
                                  <a:latin typeface="Cambria Math" panose="02040503050406030204" pitchFamily="18" charset="0"/>
                                </a:rPr>
                                <m:t>∗</m:t>
                              </m:r>
                            </m:sub>
                          </m:sSub>
                        </m:e>
                      </m:func>
                    </m:oMath>
                  </m:oMathPara>
                </a14:m>
                <a:endParaRPr lang="en-CA" sz="2400" i="1" dirty="0">
                  <a:latin typeface="Cambria Math" panose="02040503050406030204" pitchFamily="18" charset="0"/>
                </a:endParaRPr>
              </a:p>
              <a:p>
                <a:pPr marL="457200" lvl="1" indent="0">
                  <a:buNone/>
                </a:pP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b="0" i="1" smtClean="0">
                            <a:latin typeface="Cambria Math" panose="02040503050406030204" pitchFamily="18" charset="0"/>
                          </a:rPr>
                          <m:t>4</m:t>
                        </m:r>
                      </m:num>
                      <m:den>
                        <m:r>
                          <a:rPr lang="en-CA" b="0" i="1" smtClean="0">
                            <a:latin typeface="Cambria Math" panose="02040503050406030204" pitchFamily="18" charset="0"/>
                          </a:rPr>
                          <m:t>17</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b="0" i="1" smtClean="0">
                                <a:latin typeface="Cambria Math" panose="02040503050406030204" pitchFamily="18" charset="0"/>
                              </a:rPr>
                              <m:t>4</m:t>
                            </m:r>
                          </m:num>
                          <m:den>
                            <m:r>
                              <a:rPr lang="en-CA" b="0" i="1" smtClean="0">
                                <a:latin typeface="Cambria Math" panose="02040503050406030204" pitchFamily="18" charset="0"/>
                              </a:rPr>
                              <m:t>17</m:t>
                            </m:r>
                          </m:den>
                        </m:f>
                      </m:e>
                    </m:func>
                  </m:oMath>
                </a14:m>
                <a:r>
                  <a:rPr lang="en-CA" dirty="0"/>
                  <a:t> </a:t>
                </a: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r>
                          <a:rPr lang="en-CA" b="0" i="1" smtClean="0">
                            <a:latin typeface="Cambria Math" panose="02040503050406030204" pitchFamily="18" charset="0"/>
                          </a:rPr>
                          <m:t>3</m:t>
                        </m:r>
                      </m:num>
                      <m:den>
                        <m:r>
                          <a:rPr lang="en-CA" b="0" i="1" smtClean="0">
                            <a:latin typeface="Cambria Math" panose="02040503050406030204" pitchFamily="18" charset="0"/>
                          </a:rPr>
                          <m:t>17</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a:latin typeface="Cambria Math" panose="02040503050406030204" pitchFamily="18" charset="0"/>
                              </a:rPr>
                              <m:t>1</m:t>
                            </m:r>
                            <m:r>
                              <a:rPr lang="en-CA" b="0" i="1" smtClean="0">
                                <a:latin typeface="Cambria Math" panose="02040503050406030204" pitchFamily="18" charset="0"/>
                              </a:rPr>
                              <m:t>3</m:t>
                            </m:r>
                          </m:num>
                          <m:den>
                            <m:r>
                              <a:rPr lang="en-CA" b="0" i="1" smtClean="0">
                                <a:latin typeface="Cambria Math" panose="02040503050406030204" pitchFamily="18" charset="0"/>
                              </a:rPr>
                              <m:t>17</m:t>
                            </m:r>
                          </m:den>
                        </m:f>
                      </m:e>
                    </m:func>
                    <m:r>
                      <a:rPr lang="en-CA" i="1">
                        <a:latin typeface="Cambria Math" panose="02040503050406030204" pitchFamily="18" charset="0"/>
                        <a:ea typeface="Cambria Math" panose="02040503050406030204" pitchFamily="18" charset="0"/>
                      </a:rPr>
                      <m:t>≈0.</m:t>
                    </m:r>
                    <m:r>
                      <a:rPr lang="en-CA" b="0" i="1" smtClean="0">
                        <a:latin typeface="Cambria Math" panose="02040503050406030204" pitchFamily="18" charset="0"/>
                        <a:ea typeface="Cambria Math" panose="02040503050406030204" pitchFamily="18" charset="0"/>
                      </a:rPr>
                      <m:t>7</m:t>
                    </m:r>
                    <m:r>
                      <a:rPr lang="en-CA" i="1">
                        <a:latin typeface="Cambria Math" panose="02040503050406030204" pitchFamily="18" charset="0"/>
                        <a:ea typeface="Cambria Math" panose="02040503050406030204" pitchFamily="18" charset="0"/>
                      </a:rPr>
                      <m:t>9</m:t>
                    </m:r>
                  </m:oMath>
                </a14:m>
                <a:endParaRPr lang="en-CA" dirty="0"/>
              </a:p>
              <a:p>
                <a:pPr marL="457200" lvl="1" indent="0">
                  <a:buNone/>
                </a:pPr>
                <a:endParaRPr lang="en-CA" dirty="0">
                  <a:latin typeface="Cambria Math" panose="02040503050406030204" pitchFamily="18" charset="0"/>
                </a:endParaRPr>
              </a:p>
              <a:p>
                <a:pPr marL="457200" lvl="1" indent="0">
                  <a:buNone/>
                </a:pPr>
                <a14:m>
                  <m:oMathPara xmlns:m="http://schemas.openxmlformats.org/officeDocument/2006/math">
                    <m:oMathParaPr>
                      <m:jc m:val="left"/>
                    </m:oMathParaPr>
                    <m:oMath xmlns:m="http://schemas.openxmlformats.org/officeDocument/2006/math">
                      <m:r>
                        <m:rPr>
                          <m:nor/>
                        </m:rPr>
                        <a:rPr lang="en-CA" dirty="0">
                          <a:latin typeface="Cambria Math" panose="02040503050406030204" pitchFamily="18" charset="0"/>
                        </a:rPr>
                        <m:t>IG</m:t>
                      </m:r>
                      <m:r>
                        <a:rPr lang="en-US" i="1" dirty="0">
                          <a:latin typeface="Cambria Math" panose="02040503050406030204" pitchFamily="18" charset="0"/>
                        </a:rPr>
                        <m:t>=</m:t>
                      </m:r>
                      <m:r>
                        <a:rPr lang="en-CA" i="1" dirty="0">
                          <a:latin typeface="Cambria Math" panose="02040503050406030204" pitchFamily="18" charset="0"/>
                        </a:rPr>
                        <m:t>𝐸</m:t>
                      </m:r>
                      <m:d>
                        <m:dPr>
                          <m:ctrlPr>
                            <a:rPr lang="en-CA" i="1" dirty="0">
                              <a:latin typeface="Cambria Math" panose="02040503050406030204" pitchFamily="18" charset="0"/>
                            </a:rPr>
                          </m:ctrlPr>
                        </m:dPr>
                        <m:e>
                          <m:r>
                            <a:rPr lang="en-CA" i="1" dirty="0">
                              <a:latin typeface="Cambria Math" panose="02040503050406030204" pitchFamily="18" charset="0"/>
                            </a:rPr>
                            <m:t>𝑆</m:t>
                          </m:r>
                        </m:e>
                      </m:d>
                      <m:r>
                        <a:rPr lang="en-US" i="1" dirty="0">
                          <a:latin typeface="Cambria Math" panose="02040503050406030204" pitchFamily="18" charset="0"/>
                        </a:rPr>
                        <m:t>−</m:t>
                      </m:r>
                      <m:box>
                        <m:boxPr>
                          <m:ctrlPr>
                            <a:rPr lang="en-US" i="1" dirty="0">
                              <a:latin typeface="Cambria Math" panose="02040503050406030204" pitchFamily="18" charset="0"/>
                            </a:rPr>
                          </m:ctrlPr>
                        </m:boxPr>
                        <m:e>
                          <m:argPr>
                            <m:argSz m:val="-1"/>
                          </m:argPr>
                          <m:f>
                            <m:fPr>
                              <m:ctrlPr>
                                <a:rPr lang="en-US" i="1" dirty="0">
                                  <a:latin typeface="Cambria Math" panose="02040503050406030204" pitchFamily="18" charset="0"/>
                                </a:rPr>
                              </m:ctrlPr>
                            </m:fPr>
                            <m:num>
                              <m:r>
                                <a:rPr lang="en-CA" i="1" dirty="0">
                                  <a:latin typeface="Cambria Math" panose="02040503050406030204" pitchFamily="18" charset="0"/>
                                </a:rPr>
                                <m:t>1</m:t>
                              </m:r>
                            </m:num>
                            <m:den>
                              <m:r>
                                <a:rPr lang="en-CA" i="1" dirty="0">
                                  <a:latin typeface="Cambria Math" panose="02040503050406030204" pitchFamily="18" charset="0"/>
                                </a:rPr>
                                <m:t>30</m:t>
                              </m:r>
                            </m:den>
                          </m:f>
                        </m:e>
                      </m:box>
                      <m:d>
                        <m:dPr>
                          <m:begChr m:val="["/>
                          <m:endChr m:val="]"/>
                          <m:ctrlPr>
                            <a:rPr lang="en-US" i="1" dirty="0">
                              <a:latin typeface="Cambria Math" panose="02040503050406030204" pitchFamily="18" charset="0"/>
                            </a:rPr>
                          </m:ctrlPr>
                        </m:dPr>
                        <m:e>
                          <m:sSub>
                            <m:sSubPr>
                              <m:ctrlPr>
                                <a:rPr lang="en-US" i="1">
                                  <a:latin typeface="Cambria Math" panose="02040503050406030204" pitchFamily="18" charset="0"/>
                                </a:rPr>
                              </m:ctrlPr>
                            </m:sSubPr>
                            <m:e>
                              <m:r>
                                <a:rPr lang="en-CA" i="1">
                                  <a:latin typeface="Cambria Math" panose="02040503050406030204" pitchFamily="18" charset="0"/>
                                </a:rPr>
                                <m:t>𝑞</m:t>
                              </m:r>
                            </m:e>
                            <m:sub>
                              <m:r>
                                <a:rPr lang="en-CA" i="1">
                                  <a:latin typeface="Cambria Math" panose="02040503050406030204" pitchFamily="18" charset="0"/>
                                </a:rPr>
                                <m:t>𝐿</m:t>
                              </m:r>
                            </m:sub>
                          </m:sSub>
                          <m:r>
                            <a:rPr lang="en-CA" i="1">
                              <a:latin typeface="Cambria Math" panose="02040503050406030204" pitchFamily="18" charset="0"/>
                            </a:rPr>
                            <m:t>𝐸</m:t>
                          </m:r>
                          <m:d>
                            <m:dPr>
                              <m:ctrlPr>
                                <a:rPr lang="en-CA" i="1">
                                  <a:latin typeface="Cambria Math" panose="02040503050406030204" pitchFamily="18" charset="0"/>
                                </a:rPr>
                              </m:ctrlPr>
                            </m:dPr>
                            <m:e>
                              <m:r>
                                <a:rPr lang="en-CA" i="1">
                                  <a:latin typeface="Cambria Math" panose="02040503050406030204" pitchFamily="18" charset="0"/>
                                </a:rPr>
                                <m:t>𝐿</m:t>
                              </m:r>
                            </m:e>
                          </m:d>
                          <m:r>
                            <a:rPr lang="en-CA" i="1">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𝑞</m:t>
                              </m:r>
                            </m:e>
                            <m:sub>
                              <m:r>
                                <a:rPr lang="en-CA" i="1">
                                  <a:latin typeface="Cambria Math" panose="02040503050406030204" pitchFamily="18" charset="0"/>
                                </a:rPr>
                                <m:t>𝑅</m:t>
                              </m:r>
                            </m:sub>
                          </m:sSub>
                          <m:r>
                            <a:rPr lang="en-CA" i="1">
                              <a:latin typeface="Cambria Math" panose="02040503050406030204" pitchFamily="18" charset="0"/>
                            </a:rPr>
                            <m:t>𝐸</m:t>
                          </m:r>
                          <m:d>
                            <m:dPr>
                              <m:ctrlPr>
                                <a:rPr lang="en-CA" i="1">
                                  <a:latin typeface="Cambria Math" panose="02040503050406030204" pitchFamily="18" charset="0"/>
                                </a:rPr>
                              </m:ctrlPr>
                            </m:dPr>
                            <m:e>
                              <m:r>
                                <a:rPr lang="en-CA" i="1">
                                  <a:latin typeface="Cambria Math" panose="02040503050406030204" pitchFamily="18" charset="0"/>
                                </a:rPr>
                                <m:t>𝑅</m:t>
                              </m:r>
                            </m:e>
                          </m:d>
                        </m:e>
                      </m:d>
                    </m:oMath>
                  </m:oMathPara>
                </a14:m>
                <a:endParaRPr lang="en-CA" i="1" dirty="0">
                  <a:latin typeface="Cambria Math" panose="02040503050406030204" pitchFamily="18" charset="0"/>
                </a:endParaRPr>
              </a:p>
              <a:p>
                <a:pPr marL="457200" lvl="1" indent="0">
                  <a:buNone/>
                </a:pPr>
                <a14:m>
                  <m:oMath xmlns:m="http://schemas.openxmlformats.org/officeDocument/2006/math">
                    <m:r>
                      <a:rPr lang="en-US" i="1" dirty="0">
                        <a:latin typeface="Cambria Math" panose="02040503050406030204" pitchFamily="18" charset="0"/>
                        <a:ea typeface="Cambria Math" panose="02040503050406030204" pitchFamily="18" charset="0"/>
                      </a:rPr>
                      <m:t>≈</m:t>
                    </m:r>
                    <m:r>
                      <a:rPr lang="en-CA" i="1" dirty="0">
                        <a:latin typeface="Cambria Math" panose="02040503050406030204" pitchFamily="18" charset="0"/>
                        <a:ea typeface="Cambria Math" panose="02040503050406030204" pitchFamily="18" charset="0"/>
                      </a:rPr>
                      <m:t>0.99−</m:t>
                    </m:r>
                  </m:oMath>
                </a14:m>
                <a:r>
                  <a:rPr lang="en-US" dirty="0"/>
                  <a:t> </a:t>
                </a:r>
                <a14:m>
                  <m:oMath xmlns:m="http://schemas.openxmlformats.org/officeDocument/2006/math">
                    <m:box>
                      <m:boxPr>
                        <m:ctrlPr>
                          <a:rPr lang="en-US" i="1" dirty="0">
                            <a:latin typeface="Cambria Math" panose="02040503050406030204" pitchFamily="18" charset="0"/>
                          </a:rPr>
                        </m:ctrlPr>
                      </m:boxPr>
                      <m:e>
                        <m:argPr>
                          <m:argSz m:val="-1"/>
                        </m:argPr>
                        <m:f>
                          <m:fPr>
                            <m:ctrlPr>
                              <a:rPr lang="en-US" i="1" dirty="0">
                                <a:latin typeface="Cambria Math" panose="02040503050406030204" pitchFamily="18" charset="0"/>
                              </a:rPr>
                            </m:ctrlPr>
                          </m:fPr>
                          <m:num>
                            <m:r>
                              <a:rPr lang="en-CA" i="1" dirty="0">
                                <a:latin typeface="Cambria Math" panose="02040503050406030204" pitchFamily="18" charset="0"/>
                              </a:rPr>
                              <m:t>1</m:t>
                            </m:r>
                          </m:num>
                          <m:den>
                            <m:r>
                              <a:rPr lang="en-CA" i="1" dirty="0">
                                <a:latin typeface="Cambria Math" panose="02040503050406030204" pitchFamily="18" charset="0"/>
                              </a:rPr>
                              <m:t>30</m:t>
                            </m:r>
                          </m:den>
                        </m:f>
                      </m:e>
                    </m:box>
                    <m:d>
                      <m:dPr>
                        <m:begChr m:val="["/>
                        <m:endChr m:val="]"/>
                        <m:ctrlPr>
                          <a:rPr lang="en-US" i="1" dirty="0">
                            <a:latin typeface="Cambria Math" panose="02040503050406030204" pitchFamily="18" charset="0"/>
                          </a:rPr>
                        </m:ctrlPr>
                      </m:dPr>
                      <m:e>
                        <m:r>
                          <a:rPr lang="en-CA" i="1">
                            <a:latin typeface="Cambria Math" panose="02040503050406030204" pitchFamily="18" charset="0"/>
                          </a:rPr>
                          <m:t>13(0.39) +17(0.79)</m:t>
                        </m:r>
                      </m:e>
                    </m:d>
                  </m:oMath>
                </a14:m>
                <a:endParaRPr lang="en-CA" i="1" dirty="0">
                  <a:latin typeface="Cambria Math" panose="02040503050406030204" pitchFamily="18" charset="0"/>
                </a:endParaRPr>
              </a:p>
              <a:p>
                <a:pPr marL="457200" lvl="1" indent="0">
                  <a:buNone/>
                </a:pPr>
                <a14:m>
                  <m:oMathPara xmlns:m="http://schemas.openxmlformats.org/officeDocument/2006/math">
                    <m:oMathParaPr>
                      <m:jc m:val="left"/>
                    </m:oMathParaPr>
                    <m:oMath xmlns:m="http://schemas.openxmlformats.org/officeDocument/2006/math">
                      <m:r>
                        <a:rPr lang="en-US" i="1" dirty="0">
                          <a:latin typeface="Cambria Math" panose="02040503050406030204" pitchFamily="18" charset="0"/>
                          <a:ea typeface="Cambria Math" panose="02040503050406030204" pitchFamily="18" charset="0"/>
                        </a:rPr>
                        <m:t>≈</m:t>
                      </m:r>
                      <m:r>
                        <a:rPr lang="en-CA" b="1" i="1" dirty="0">
                          <a:latin typeface="Cambria Math" panose="02040503050406030204" pitchFamily="18" charset="0"/>
                          <a:ea typeface="Cambria Math" panose="02040503050406030204" pitchFamily="18" charset="0"/>
                        </a:rPr>
                        <m:t>𝟎</m:t>
                      </m:r>
                      <m:r>
                        <a:rPr lang="en-CA" b="1" i="1" dirty="0">
                          <a:latin typeface="Cambria Math" panose="02040503050406030204" pitchFamily="18" charset="0"/>
                          <a:ea typeface="Cambria Math" panose="02040503050406030204" pitchFamily="18" charset="0"/>
                        </a:rPr>
                        <m:t>.</m:t>
                      </m:r>
                      <m:r>
                        <a:rPr lang="en-CA" b="1" i="1" dirty="0">
                          <a:latin typeface="Cambria Math" panose="02040503050406030204" pitchFamily="18" charset="0"/>
                          <a:ea typeface="Cambria Math" panose="02040503050406030204" pitchFamily="18" charset="0"/>
                        </a:rPr>
                        <m:t>𝟑𝟕</m:t>
                      </m:r>
                    </m:oMath>
                  </m:oMathPara>
                </a14:m>
                <a:endParaRPr lang="en-CA" b="1" dirty="0"/>
              </a:p>
              <a:p>
                <a:pPr indent="-228600"/>
                <a:endParaRPr lang="en-US" dirty="0"/>
              </a:p>
              <a:p>
                <a:endParaRPr lang="en-US" dirty="0"/>
              </a:p>
              <a:p>
                <a:endParaRPr lang="en-US" sz="100"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7003257" y="1604169"/>
                <a:ext cx="5110162" cy="4351338"/>
              </a:xfrm>
              <a:blipFill>
                <a:blip r:embed="rId2"/>
                <a:stretch>
                  <a:fillRect t="-494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782D8BD-25D3-BD44-A125-99172291A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5" y="340428"/>
            <a:ext cx="6104972" cy="6003222"/>
          </a:xfrm>
          <a:prstGeom prst="rect">
            <a:avLst/>
          </a:prstGeom>
        </p:spPr>
      </p:pic>
      <p:sp>
        <p:nvSpPr>
          <p:cNvPr id="8" name="Content Placeholder 2">
            <a:extLst>
              <a:ext uri="{FF2B5EF4-FFF2-40B4-BE49-F238E27FC236}">
                <a16:creationId xmlns:a16="http://schemas.microsoft.com/office/drawing/2014/main" id="{E0A3922D-363A-DA42-AE61-E4CB41C7278D}"/>
              </a:ext>
            </a:extLst>
          </p:cNvPr>
          <p:cNvSpPr txBox="1">
            <a:spLocks/>
          </p:cNvSpPr>
          <p:nvPr/>
        </p:nvSpPr>
        <p:spPr>
          <a:xfrm>
            <a:off x="2471927" y="0"/>
            <a:ext cx="9720073" cy="31455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3037" lvl="1" indent="0" algn="r">
              <a:buFont typeface="Wingdings" panose="05000000000000000000" pitchFamily="2" charset="2"/>
              <a:buNone/>
            </a:pPr>
            <a:r>
              <a:rPr lang="en-US" sz="1400" dirty="0">
                <a:latin typeface="Dagny OT" panose="020B0504020201020104" pitchFamily="34" charset="77"/>
              </a:rPr>
              <a:t>[Provost &amp; Fawcett, </a:t>
            </a:r>
            <a:r>
              <a:rPr lang="en-US" sz="1400" i="1" dirty="0">
                <a:latin typeface="Dagny OT" panose="020B0504020201020104" pitchFamily="34" charset="77"/>
              </a:rPr>
              <a:t>Data Science for Business</a:t>
            </a:r>
            <a:r>
              <a:rPr lang="en-US" sz="1400" dirty="0">
                <a:latin typeface="Dagny OT" panose="020B0504020201020104" pitchFamily="34" charset="77"/>
              </a:rPr>
              <a:t>]</a:t>
            </a:r>
          </a:p>
        </p:txBody>
      </p:sp>
    </p:spTree>
    <p:extLst>
      <p:ext uri="{BB962C8B-B14F-4D97-AF65-F5344CB8AC3E}">
        <p14:creationId xmlns:p14="http://schemas.microsoft.com/office/powerpoint/2010/main" val="119426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6705599" y="1756454"/>
                <a:ext cx="6096000" cy="4351338"/>
              </a:xfrm>
            </p:spPr>
            <p:txBody>
              <a:bodyPr>
                <a:normAutofit fontScale="70000" lnSpcReduction="20000"/>
              </a:bodyPr>
              <a:lstStyle/>
              <a:p>
                <a:endParaRPr lang="en-US" sz="100" dirty="0"/>
              </a:p>
              <a:p>
                <a:pPr/>
                <a14:m>
                  <m:oMathPara xmlns:m="http://schemas.openxmlformats.org/officeDocument/2006/math">
                    <m:oMathParaPr>
                      <m:jc m:val="left"/>
                    </m:oMathParaPr>
                    <m:oMath xmlns:m="http://schemas.openxmlformats.org/officeDocument/2006/math">
                      <m:r>
                        <a:rPr lang="en-US" sz="2400" i="1" dirty="0" smtClean="0">
                          <a:latin typeface="Cambria Math" panose="02040503050406030204" pitchFamily="18" charset="0"/>
                        </a:rPr>
                        <m:t>𝐸</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𝑆</m:t>
                          </m:r>
                        </m:e>
                      </m:d>
                      <m:r>
                        <a:rPr lang="en-US" sz="2400" i="1" dirty="0" smtClean="0">
                          <a:latin typeface="Cambria Math" panose="02040503050406030204" pitchFamily="18" charset="0"/>
                        </a:rPr>
                        <m:t>=−</m:t>
                      </m:r>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b="0" i="1" smtClean="0">
                              <a:latin typeface="Cambria Math" panose="02040503050406030204" pitchFamily="18" charset="0"/>
                              <a:ea typeface="Cambria Math" panose="02040503050406030204" pitchFamily="18" charset="0"/>
                            </a:rPr>
                            <m:t>∘</m:t>
                          </m:r>
                        </m:sub>
                      </m:sSub>
                      <m:func>
                        <m:funcPr>
                          <m:ctrlPr>
                            <a:rPr lang="en-CA" sz="2400" b="0" i="1" smtClean="0">
                              <a:latin typeface="Cambria Math" panose="02040503050406030204" pitchFamily="18" charset="0"/>
                            </a:rPr>
                          </m:ctrlPr>
                        </m:funcPr>
                        <m:fName>
                          <m:r>
                            <m:rPr>
                              <m:sty m:val="p"/>
                            </m:rPr>
                            <a:rPr lang="en-CA" sz="2400" b="0" i="0" smtClean="0">
                              <a:latin typeface="Cambria Math" panose="02040503050406030204" pitchFamily="18" charset="0"/>
                            </a:rPr>
                            <m:t>log</m:t>
                          </m:r>
                        </m:fName>
                        <m:e>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i="1" smtClean="0">
                                  <a:latin typeface="Cambria Math" panose="02040503050406030204" pitchFamily="18" charset="0"/>
                                  <a:ea typeface="Cambria Math" panose="02040503050406030204" pitchFamily="18" charset="0"/>
                                </a:rPr>
                                <m:t>∘</m:t>
                              </m:r>
                            </m:sub>
                          </m:sSub>
                        </m:e>
                      </m:func>
                      <m:r>
                        <a:rPr lang="en-CA" sz="2400" b="0" i="1" smtClean="0">
                          <a:latin typeface="Cambria Math" panose="02040503050406030204" pitchFamily="18" charset="0"/>
                        </a:rPr>
                        <m:t>−</m:t>
                      </m:r>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b="0" i="1" smtClean="0">
                              <a:latin typeface="Cambria Math" panose="02040503050406030204" pitchFamily="18" charset="0"/>
                            </a:rPr>
                            <m:t>∗</m:t>
                          </m:r>
                        </m:sub>
                      </m:sSub>
                      <m:func>
                        <m:funcPr>
                          <m:ctrlPr>
                            <a:rPr lang="en-CA" sz="2400" i="1">
                              <a:latin typeface="Cambria Math" panose="02040503050406030204" pitchFamily="18" charset="0"/>
                            </a:rPr>
                          </m:ctrlPr>
                        </m:funcPr>
                        <m:fName>
                          <m:r>
                            <m:rPr>
                              <m:sty m:val="p"/>
                            </m:rPr>
                            <a:rPr lang="en-CA" sz="2400">
                              <a:latin typeface="Cambria Math" panose="02040503050406030204" pitchFamily="18" charset="0"/>
                            </a:rPr>
                            <m:t>log</m:t>
                          </m:r>
                        </m:fName>
                        <m:e>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b="0" i="1" smtClean="0">
                                  <a:latin typeface="Cambria Math" panose="02040503050406030204" pitchFamily="18" charset="0"/>
                                </a:rPr>
                                <m:t>∗</m:t>
                              </m:r>
                            </m:sub>
                          </m:sSub>
                        </m:e>
                      </m:func>
                    </m:oMath>
                  </m:oMathPara>
                </a14:m>
                <a:endParaRPr lang="en-CA" sz="2400" i="1" dirty="0">
                  <a:latin typeface="Cambria Math" panose="02040503050406030204" pitchFamily="18" charset="0"/>
                </a:endParaRPr>
              </a:p>
              <a:p>
                <a:pPr marL="457200" lvl="1" indent="0">
                  <a:buNone/>
                </a:pPr>
                <a14:m>
                  <m:oMath xmlns:m="http://schemas.openxmlformats.org/officeDocument/2006/math">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16</m:t>
                        </m:r>
                      </m:num>
                      <m:den>
                        <m:r>
                          <a:rPr lang="en-CA" b="0" i="1" smtClean="0">
                            <a:latin typeface="Cambria Math" panose="02040503050406030204" pitchFamily="18" charset="0"/>
                          </a:rPr>
                          <m:t>30</m:t>
                        </m:r>
                      </m:den>
                    </m:f>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f>
                          <m:fPr>
                            <m:ctrlPr>
                              <a:rPr lang="en-CA" i="1">
                                <a:latin typeface="Cambria Math" panose="02040503050406030204" pitchFamily="18" charset="0"/>
                              </a:rPr>
                            </m:ctrlPr>
                          </m:fPr>
                          <m:num>
                            <m:r>
                              <a:rPr lang="en-CA" i="1">
                                <a:latin typeface="Cambria Math" panose="02040503050406030204" pitchFamily="18" charset="0"/>
                              </a:rPr>
                              <m:t>16</m:t>
                            </m:r>
                          </m:num>
                          <m:den>
                            <m:r>
                              <a:rPr lang="en-CA" i="1">
                                <a:latin typeface="Cambria Math" panose="02040503050406030204" pitchFamily="18" charset="0"/>
                              </a:rPr>
                              <m:t>30</m:t>
                            </m:r>
                          </m:den>
                        </m:f>
                      </m:e>
                    </m:func>
                  </m:oMath>
                </a14:m>
                <a:r>
                  <a:rPr lang="en-CA" dirty="0"/>
                  <a:t> </a:t>
                </a: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r>
                          <a:rPr lang="en-CA" b="0" i="1" smtClean="0">
                            <a:latin typeface="Cambria Math" panose="02040503050406030204" pitchFamily="18" charset="0"/>
                          </a:rPr>
                          <m:t>4</m:t>
                        </m:r>
                      </m:num>
                      <m:den>
                        <m:r>
                          <a:rPr lang="en-CA" i="1">
                            <a:latin typeface="Cambria Math" panose="02040503050406030204" pitchFamily="18" charset="0"/>
                          </a:rPr>
                          <m:t>30</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a:latin typeface="Cambria Math" panose="02040503050406030204" pitchFamily="18" charset="0"/>
                              </a:rPr>
                              <m:t>1</m:t>
                            </m:r>
                            <m:r>
                              <a:rPr lang="en-CA" b="0" i="1" smtClean="0">
                                <a:latin typeface="Cambria Math" panose="02040503050406030204" pitchFamily="18" charset="0"/>
                              </a:rPr>
                              <m:t>4</m:t>
                            </m:r>
                          </m:num>
                          <m:den>
                            <m:r>
                              <a:rPr lang="en-CA" i="1">
                                <a:latin typeface="Cambria Math" panose="02040503050406030204" pitchFamily="18" charset="0"/>
                              </a:rPr>
                              <m:t>30</m:t>
                            </m:r>
                          </m:den>
                        </m:f>
                      </m:e>
                    </m:func>
                    <m:r>
                      <a:rPr lang="en-CA"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0.99</m:t>
                    </m:r>
                  </m:oMath>
                </a14:m>
                <a:endParaRPr lang="en-CA" sz="1800" dirty="0"/>
              </a:p>
              <a:p>
                <a:pPr/>
                <a14:m>
                  <m:oMathPara xmlns:m="http://schemas.openxmlformats.org/officeDocument/2006/math">
                    <m:oMathParaPr>
                      <m:jc m:val="left"/>
                    </m:oMathParaPr>
                    <m:oMath xmlns:m="http://schemas.openxmlformats.org/officeDocument/2006/math">
                      <m:r>
                        <a:rPr lang="en-US" sz="2400" i="1" dirty="0">
                          <a:latin typeface="Cambria Math" panose="02040503050406030204" pitchFamily="18" charset="0"/>
                        </a:rPr>
                        <m:t>𝐸</m:t>
                      </m:r>
                      <m:d>
                        <m:dPr>
                          <m:ctrlPr>
                            <a:rPr lang="en-US" sz="2400" i="1" dirty="0">
                              <a:latin typeface="Cambria Math" panose="02040503050406030204" pitchFamily="18" charset="0"/>
                            </a:rPr>
                          </m:ctrlPr>
                        </m:dPr>
                        <m:e>
                          <m:r>
                            <a:rPr lang="en-CA" sz="2400" b="0" i="1" dirty="0" smtClean="0">
                              <a:latin typeface="Cambria Math" panose="02040503050406030204" pitchFamily="18" charset="0"/>
                            </a:rPr>
                            <m:t>𝐿</m:t>
                          </m:r>
                        </m:e>
                      </m:d>
                      <m:r>
                        <a:rPr lang="en-US" sz="2400" i="1" dirty="0">
                          <a:latin typeface="Cambria Math" panose="02040503050406030204" pitchFamily="18" charset="0"/>
                        </a:rPr>
                        <m:t>=−</m:t>
                      </m:r>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i="1">
                              <a:latin typeface="Cambria Math" panose="02040503050406030204" pitchFamily="18" charset="0"/>
                              <a:ea typeface="Cambria Math" panose="02040503050406030204" pitchFamily="18" charset="0"/>
                            </a:rPr>
                            <m:t>∘</m:t>
                          </m:r>
                        </m:sub>
                      </m:sSub>
                      <m:func>
                        <m:funcPr>
                          <m:ctrlPr>
                            <a:rPr lang="en-CA" sz="2400" i="1">
                              <a:latin typeface="Cambria Math" panose="02040503050406030204" pitchFamily="18" charset="0"/>
                            </a:rPr>
                          </m:ctrlPr>
                        </m:funcPr>
                        <m:fName>
                          <m:r>
                            <m:rPr>
                              <m:sty m:val="p"/>
                            </m:rPr>
                            <a:rPr lang="en-CA" sz="2400">
                              <a:latin typeface="Cambria Math" panose="02040503050406030204" pitchFamily="18" charset="0"/>
                            </a:rPr>
                            <m:t>log</m:t>
                          </m:r>
                        </m:fName>
                        <m:e>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i="1">
                                  <a:latin typeface="Cambria Math" panose="02040503050406030204" pitchFamily="18" charset="0"/>
                                  <a:ea typeface="Cambria Math" panose="02040503050406030204" pitchFamily="18" charset="0"/>
                                </a:rPr>
                                <m:t>∘</m:t>
                              </m:r>
                            </m:sub>
                          </m:sSub>
                        </m:e>
                      </m:func>
                      <m:r>
                        <a:rPr lang="en-CA" sz="2400" i="1">
                          <a:latin typeface="Cambria Math" panose="02040503050406030204" pitchFamily="18" charset="0"/>
                        </a:rPr>
                        <m:t>−</m:t>
                      </m:r>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i="1">
                              <a:latin typeface="Cambria Math" panose="02040503050406030204" pitchFamily="18" charset="0"/>
                            </a:rPr>
                            <m:t>∗</m:t>
                          </m:r>
                        </m:sub>
                      </m:sSub>
                      <m:func>
                        <m:funcPr>
                          <m:ctrlPr>
                            <a:rPr lang="en-CA" sz="2400" i="1">
                              <a:latin typeface="Cambria Math" panose="02040503050406030204" pitchFamily="18" charset="0"/>
                            </a:rPr>
                          </m:ctrlPr>
                        </m:funcPr>
                        <m:fName>
                          <m:r>
                            <m:rPr>
                              <m:sty m:val="p"/>
                            </m:rPr>
                            <a:rPr lang="en-CA" sz="2400">
                              <a:latin typeface="Cambria Math" panose="02040503050406030204" pitchFamily="18" charset="0"/>
                            </a:rPr>
                            <m:t>log</m:t>
                          </m:r>
                        </m:fName>
                        <m:e>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i="1">
                                  <a:latin typeface="Cambria Math" panose="02040503050406030204" pitchFamily="18" charset="0"/>
                                </a:rPr>
                                <m:t>∗</m:t>
                              </m:r>
                            </m:sub>
                          </m:sSub>
                        </m:e>
                      </m:func>
                    </m:oMath>
                  </m:oMathPara>
                </a14:m>
                <a:endParaRPr lang="en-CA" sz="2400" i="1" dirty="0">
                  <a:latin typeface="Cambria Math" panose="02040503050406030204" pitchFamily="18" charset="0"/>
                </a:endParaRPr>
              </a:p>
              <a:p>
                <a:pPr marL="457200" lvl="1" indent="0">
                  <a:buNone/>
                </a:pP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smtClean="0">
                            <a:latin typeface="Cambria Math" panose="02040503050406030204" pitchFamily="18" charset="0"/>
                          </a:rPr>
                          <m:t>7</m:t>
                        </m:r>
                      </m:num>
                      <m:den>
                        <m:r>
                          <a:rPr lang="en-CA" b="0" i="1" smtClean="0">
                            <a:latin typeface="Cambria Math" panose="02040503050406030204" pitchFamily="18" charset="0"/>
                          </a:rPr>
                          <m:t>8</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b="0" i="1" smtClean="0">
                                <a:latin typeface="Cambria Math" panose="02040503050406030204" pitchFamily="18" charset="0"/>
                              </a:rPr>
                              <m:t>7</m:t>
                            </m:r>
                          </m:num>
                          <m:den>
                            <m:r>
                              <a:rPr lang="en-CA" b="0" i="1" smtClean="0">
                                <a:latin typeface="Cambria Math" panose="02040503050406030204" pitchFamily="18" charset="0"/>
                              </a:rPr>
                              <m:t>8</m:t>
                            </m:r>
                          </m:den>
                        </m:f>
                      </m:e>
                    </m:func>
                  </m:oMath>
                </a14:m>
                <a:r>
                  <a:rPr lang="en-CA" dirty="0"/>
                  <a:t> </a:t>
                </a: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a:rPr lang="en-CA" b="0" i="1" smtClean="0">
                            <a:latin typeface="Cambria Math" panose="02040503050406030204" pitchFamily="18" charset="0"/>
                          </a:rPr>
                          <m:t>8</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a:latin typeface="Cambria Math" panose="02040503050406030204" pitchFamily="18" charset="0"/>
                              </a:rPr>
                              <m:t>1</m:t>
                            </m:r>
                          </m:num>
                          <m:den>
                            <m:r>
                              <a:rPr lang="en-CA" b="0" i="1" smtClean="0">
                                <a:latin typeface="Cambria Math" panose="02040503050406030204" pitchFamily="18" charset="0"/>
                              </a:rPr>
                              <m:t>8</m:t>
                            </m:r>
                          </m:den>
                        </m:f>
                      </m:e>
                    </m:func>
                    <m:r>
                      <a:rPr lang="en-CA" i="1">
                        <a:latin typeface="Cambria Math" panose="02040503050406030204" pitchFamily="18" charset="0"/>
                        <a:ea typeface="Cambria Math" panose="02040503050406030204" pitchFamily="18" charset="0"/>
                      </a:rPr>
                      <m:t>≈0.</m:t>
                    </m:r>
                    <m:r>
                      <a:rPr lang="en-CA" b="0" i="1" smtClean="0">
                        <a:latin typeface="Cambria Math" panose="02040503050406030204" pitchFamily="18" charset="0"/>
                        <a:ea typeface="Cambria Math" panose="02040503050406030204" pitchFamily="18" charset="0"/>
                      </a:rPr>
                      <m:t>54</m:t>
                    </m:r>
                  </m:oMath>
                </a14:m>
                <a:endParaRPr lang="en-US" sz="18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i="1" dirty="0">
                          <a:latin typeface="Cambria Math" panose="02040503050406030204" pitchFamily="18" charset="0"/>
                        </a:rPr>
                        <m:t>𝐸</m:t>
                      </m:r>
                      <m:d>
                        <m:dPr>
                          <m:ctrlPr>
                            <a:rPr lang="en-US" sz="2400" i="1" dirty="0">
                              <a:latin typeface="Cambria Math" panose="02040503050406030204" pitchFamily="18" charset="0"/>
                            </a:rPr>
                          </m:ctrlPr>
                        </m:dPr>
                        <m:e>
                          <m:r>
                            <a:rPr lang="en-CA" sz="2400" b="0" i="1" dirty="0" smtClean="0">
                              <a:latin typeface="Cambria Math" panose="02040503050406030204" pitchFamily="18" charset="0"/>
                            </a:rPr>
                            <m:t>𝐶</m:t>
                          </m:r>
                        </m:e>
                      </m:d>
                      <m:r>
                        <a:rPr lang="en-US" sz="2400" i="1" dirty="0">
                          <a:latin typeface="Cambria Math" panose="02040503050406030204" pitchFamily="18" charset="0"/>
                        </a:rPr>
                        <m:t>=−</m:t>
                      </m:r>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i="1">
                              <a:latin typeface="Cambria Math" panose="02040503050406030204" pitchFamily="18" charset="0"/>
                              <a:ea typeface="Cambria Math" panose="02040503050406030204" pitchFamily="18" charset="0"/>
                            </a:rPr>
                            <m:t>∘</m:t>
                          </m:r>
                        </m:sub>
                      </m:sSub>
                      <m:func>
                        <m:funcPr>
                          <m:ctrlPr>
                            <a:rPr lang="en-CA" sz="2400" i="1">
                              <a:latin typeface="Cambria Math" panose="02040503050406030204" pitchFamily="18" charset="0"/>
                            </a:rPr>
                          </m:ctrlPr>
                        </m:funcPr>
                        <m:fName>
                          <m:r>
                            <m:rPr>
                              <m:sty m:val="p"/>
                            </m:rPr>
                            <a:rPr lang="en-CA" sz="2400">
                              <a:latin typeface="Cambria Math" panose="02040503050406030204" pitchFamily="18" charset="0"/>
                            </a:rPr>
                            <m:t>log</m:t>
                          </m:r>
                        </m:fName>
                        <m:e>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i="1">
                                  <a:latin typeface="Cambria Math" panose="02040503050406030204" pitchFamily="18" charset="0"/>
                                  <a:ea typeface="Cambria Math" panose="02040503050406030204" pitchFamily="18" charset="0"/>
                                </a:rPr>
                                <m:t>∘</m:t>
                              </m:r>
                            </m:sub>
                          </m:sSub>
                        </m:e>
                      </m:func>
                      <m:r>
                        <a:rPr lang="en-CA" sz="2400" i="1">
                          <a:latin typeface="Cambria Math" panose="02040503050406030204" pitchFamily="18" charset="0"/>
                        </a:rPr>
                        <m:t>−</m:t>
                      </m:r>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i="1">
                              <a:latin typeface="Cambria Math" panose="02040503050406030204" pitchFamily="18" charset="0"/>
                            </a:rPr>
                            <m:t>∗</m:t>
                          </m:r>
                        </m:sub>
                      </m:sSub>
                      <m:func>
                        <m:funcPr>
                          <m:ctrlPr>
                            <a:rPr lang="en-CA" sz="2400" i="1">
                              <a:latin typeface="Cambria Math" panose="02040503050406030204" pitchFamily="18" charset="0"/>
                            </a:rPr>
                          </m:ctrlPr>
                        </m:funcPr>
                        <m:fName>
                          <m:r>
                            <m:rPr>
                              <m:sty m:val="p"/>
                            </m:rPr>
                            <a:rPr lang="en-CA" sz="2400">
                              <a:latin typeface="Cambria Math" panose="02040503050406030204" pitchFamily="18" charset="0"/>
                            </a:rPr>
                            <m:t>log</m:t>
                          </m:r>
                        </m:fName>
                        <m:e>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i="1">
                                  <a:latin typeface="Cambria Math" panose="02040503050406030204" pitchFamily="18" charset="0"/>
                                </a:rPr>
                                <m:t>∗</m:t>
                              </m:r>
                            </m:sub>
                          </m:sSub>
                        </m:e>
                      </m:func>
                    </m:oMath>
                  </m:oMathPara>
                </a14:m>
                <a:endParaRPr lang="en-CA" sz="2400" i="1" dirty="0">
                  <a:latin typeface="Cambria Math" panose="02040503050406030204" pitchFamily="18" charset="0"/>
                </a:endParaRPr>
              </a:p>
              <a:p>
                <a:pPr marL="457200" lvl="1" indent="0">
                  <a:buNone/>
                </a:pP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b="0" i="1" smtClean="0">
                            <a:latin typeface="Cambria Math" panose="02040503050406030204" pitchFamily="18" charset="0"/>
                          </a:rPr>
                          <m:t>4</m:t>
                        </m:r>
                      </m:num>
                      <m:den>
                        <m:r>
                          <a:rPr lang="en-CA" i="1">
                            <a:latin typeface="Cambria Math" panose="02040503050406030204" pitchFamily="18" charset="0"/>
                          </a:rPr>
                          <m:t>1</m:t>
                        </m:r>
                        <m:r>
                          <a:rPr lang="en-CA" b="0" i="1" smtClean="0">
                            <a:latin typeface="Cambria Math" panose="02040503050406030204" pitchFamily="18" charset="0"/>
                          </a:rPr>
                          <m:t>0</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b="0" i="1" smtClean="0">
                                <a:latin typeface="Cambria Math" panose="02040503050406030204" pitchFamily="18" charset="0"/>
                              </a:rPr>
                              <m:t>4</m:t>
                            </m:r>
                          </m:num>
                          <m:den>
                            <m:r>
                              <a:rPr lang="en-CA" b="0" i="1" smtClean="0">
                                <a:latin typeface="Cambria Math" panose="02040503050406030204" pitchFamily="18" charset="0"/>
                              </a:rPr>
                              <m:t>10</m:t>
                            </m:r>
                          </m:den>
                        </m:f>
                      </m:e>
                    </m:func>
                  </m:oMath>
                </a14:m>
                <a:r>
                  <a:rPr lang="en-CA" dirty="0"/>
                  <a:t> </a:t>
                </a: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b="0" i="1" smtClean="0">
                            <a:latin typeface="Cambria Math" panose="02040503050406030204" pitchFamily="18" charset="0"/>
                          </a:rPr>
                          <m:t>6</m:t>
                        </m:r>
                      </m:num>
                      <m:den>
                        <m:r>
                          <a:rPr lang="en-CA" i="1">
                            <a:latin typeface="Cambria Math" panose="02040503050406030204" pitchFamily="18" charset="0"/>
                          </a:rPr>
                          <m:t>1</m:t>
                        </m:r>
                        <m:r>
                          <a:rPr lang="en-CA" b="0" i="1" smtClean="0">
                            <a:latin typeface="Cambria Math" panose="02040503050406030204" pitchFamily="18" charset="0"/>
                          </a:rPr>
                          <m:t>0</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b="0" i="1" smtClean="0">
                                <a:latin typeface="Cambria Math" panose="02040503050406030204" pitchFamily="18" charset="0"/>
                              </a:rPr>
                              <m:t>6</m:t>
                            </m:r>
                          </m:num>
                          <m:den>
                            <m:r>
                              <a:rPr lang="en-CA" i="1">
                                <a:latin typeface="Cambria Math" panose="02040503050406030204" pitchFamily="18" charset="0"/>
                              </a:rPr>
                              <m:t>1</m:t>
                            </m:r>
                            <m:r>
                              <a:rPr lang="en-CA" b="0" i="1" smtClean="0">
                                <a:latin typeface="Cambria Math" panose="02040503050406030204" pitchFamily="18" charset="0"/>
                              </a:rPr>
                              <m:t>0</m:t>
                            </m:r>
                          </m:den>
                        </m:f>
                      </m:e>
                    </m:func>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0.97</m:t>
                    </m:r>
                  </m:oMath>
                </a14:m>
                <a:endParaRPr lang="en-CA" sz="1800" dirty="0"/>
              </a:p>
              <a:p>
                <a:pPr/>
                <a14:m>
                  <m:oMathPara xmlns:m="http://schemas.openxmlformats.org/officeDocument/2006/math">
                    <m:oMathParaPr>
                      <m:jc m:val="left"/>
                    </m:oMathParaPr>
                    <m:oMath xmlns:m="http://schemas.openxmlformats.org/officeDocument/2006/math">
                      <m:r>
                        <a:rPr lang="en-US" sz="2400" i="1" dirty="0" smtClean="0">
                          <a:latin typeface="Cambria Math" panose="02040503050406030204" pitchFamily="18" charset="0"/>
                        </a:rPr>
                        <m:t>𝐸</m:t>
                      </m:r>
                      <m:d>
                        <m:dPr>
                          <m:ctrlPr>
                            <a:rPr lang="en-US" sz="2400" i="1" dirty="0">
                              <a:latin typeface="Cambria Math" panose="02040503050406030204" pitchFamily="18" charset="0"/>
                            </a:rPr>
                          </m:ctrlPr>
                        </m:dPr>
                        <m:e>
                          <m:r>
                            <a:rPr lang="en-CA" sz="2400" b="0" i="1" dirty="0" smtClean="0">
                              <a:latin typeface="Cambria Math" panose="02040503050406030204" pitchFamily="18" charset="0"/>
                            </a:rPr>
                            <m:t>𝑅</m:t>
                          </m:r>
                        </m:e>
                      </m:d>
                      <m:r>
                        <a:rPr lang="en-US" sz="2400" i="1" dirty="0">
                          <a:latin typeface="Cambria Math" panose="02040503050406030204" pitchFamily="18" charset="0"/>
                        </a:rPr>
                        <m:t>=−</m:t>
                      </m:r>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i="1">
                              <a:latin typeface="Cambria Math" panose="02040503050406030204" pitchFamily="18" charset="0"/>
                              <a:ea typeface="Cambria Math" panose="02040503050406030204" pitchFamily="18" charset="0"/>
                            </a:rPr>
                            <m:t>∘</m:t>
                          </m:r>
                        </m:sub>
                      </m:sSub>
                      <m:func>
                        <m:funcPr>
                          <m:ctrlPr>
                            <a:rPr lang="en-CA" sz="2400" i="1">
                              <a:latin typeface="Cambria Math" panose="02040503050406030204" pitchFamily="18" charset="0"/>
                            </a:rPr>
                          </m:ctrlPr>
                        </m:funcPr>
                        <m:fName>
                          <m:r>
                            <m:rPr>
                              <m:sty m:val="p"/>
                            </m:rPr>
                            <a:rPr lang="en-CA" sz="2400">
                              <a:latin typeface="Cambria Math" panose="02040503050406030204" pitchFamily="18" charset="0"/>
                            </a:rPr>
                            <m:t>log</m:t>
                          </m:r>
                        </m:fName>
                        <m:e>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i="1">
                                  <a:latin typeface="Cambria Math" panose="02040503050406030204" pitchFamily="18" charset="0"/>
                                  <a:ea typeface="Cambria Math" panose="02040503050406030204" pitchFamily="18" charset="0"/>
                                </a:rPr>
                                <m:t>∘</m:t>
                              </m:r>
                            </m:sub>
                          </m:sSub>
                        </m:e>
                      </m:func>
                      <m:r>
                        <a:rPr lang="en-CA" sz="2400" i="1">
                          <a:latin typeface="Cambria Math" panose="02040503050406030204" pitchFamily="18" charset="0"/>
                        </a:rPr>
                        <m:t>−</m:t>
                      </m:r>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i="1">
                              <a:latin typeface="Cambria Math" panose="02040503050406030204" pitchFamily="18" charset="0"/>
                            </a:rPr>
                            <m:t>∗</m:t>
                          </m:r>
                        </m:sub>
                      </m:sSub>
                      <m:func>
                        <m:funcPr>
                          <m:ctrlPr>
                            <a:rPr lang="en-CA" sz="2400" i="1">
                              <a:latin typeface="Cambria Math" panose="02040503050406030204" pitchFamily="18" charset="0"/>
                            </a:rPr>
                          </m:ctrlPr>
                        </m:funcPr>
                        <m:fName>
                          <m:r>
                            <m:rPr>
                              <m:sty m:val="p"/>
                            </m:rPr>
                            <a:rPr lang="en-CA" sz="2400">
                              <a:latin typeface="Cambria Math" panose="02040503050406030204" pitchFamily="18" charset="0"/>
                            </a:rPr>
                            <m:t>log</m:t>
                          </m:r>
                        </m:fName>
                        <m:e>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i="1">
                                  <a:latin typeface="Cambria Math" panose="02040503050406030204" pitchFamily="18" charset="0"/>
                                </a:rPr>
                                <m:t>∗</m:t>
                              </m:r>
                            </m:sub>
                          </m:sSub>
                        </m:e>
                      </m:func>
                    </m:oMath>
                  </m:oMathPara>
                </a14:m>
                <a:endParaRPr lang="en-CA" sz="2400" i="1" dirty="0">
                  <a:latin typeface="Cambria Math" panose="02040503050406030204" pitchFamily="18" charset="0"/>
                </a:endParaRPr>
              </a:p>
              <a:p>
                <a:pPr marL="457200" lvl="1" indent="0">
                  <a:buNone/>
                </a:pP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b="0" i="1" smtClean="0">
                            <a:latin typeface="Cambria Math" panose="02040503050406030204" pitchFamily="18" charset="0"/>
                          </a:rPr>
                          <m:t>5</m:t>
                        </m:r>
                      </m:num>
                      <m:den>
                        <m:r>
                          <a:rPr lang="en-CA" b="0" i="1" smtClean="0">
                            <a:latin typeface="Cambria Math" panose="02040503050406030204" pitchFamily="18" charset="0"/>
                          </a:rPr>
                          <m:t>12</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b="0" i="1" smtClean="0">
                                <a:latin typeface="Cambria Math" panose="02040503050406030204" pitchFamily="18" charset="0"/>
                              </a:rPr>
                              <m:t>5</m:t>
                            </m:r>
                          </m:num>
                          <m:den>
                            <m:r>
                              <a:rPr lang="en-CA" b="0" i="1" smtClean="0">
                                <a:latin typeface="Cambria Math" panose="02040503050406030204" pitchFamily="18" charset="0"/>
                              </a:rPr>
                              <m:t>12</m:t>
                            </m:r>
                          </m:den>
                        </m:f>
                      </m:e>
                    </m:func>
                  </m:oMath>
                </a14:m>
                <a:r>
                  <a:rPr lang="en-CA" dirty="0"/>
                  <a:t> </a:t>
                </a: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b="0" i="1" smtClean="0">
                            <a:latin typeface="Cambria Math" panose="02040503050406030204" pitchFamily="18" charset="0"/>
                          </a:rPr>
                          <m:t>7</m:t>
                        </m:r>
                      </m:num>
                      <m:den>
                        <m:r>
                          <a:rPr lang="en-CA" b="0" i="1" smtClean="0">
                            <a:latin typeface="Cambria Math" panose="02040503050406030204" pitchFamily="18" charset="0"/>
                          </a:rPr>
                          <m:t>12</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smtClean="0">
                                <a:latin typeface="Cambria Math" panose="02040503050406030204" pitchFamily="18" charset="0"/>
                              </a:rPr>
                              <m:t>7</m:t>
                            </m:r>
                          </m:num>
                          <m:den>
                            <m:r>
                              <a:rPr lang="en-CA" b="0" i="1" smtClean="0">
                                <a:latin typeface="Cambria Math" panose="02040503050406030204" pitchFamily="18" charset="0"/>
                              </a:rPr>
                              <m:t>12</m:t>
                            </m:r>
                          </m:den>
                        </m:f>
                      </m:e>
                    </m:func>
                    <m:r>
                      <a:rPr lang="en-CA" i="1">
                        <a:latin typeface="Cambria Math" panose="02040503050406030204" pitchFamily="18" charset="0"/>
                        <a:ea typeface="Cambria Math" panose="02040503050406030204" pitchFamily="18" charset="0"/>
                      </a:rPr>
                      <m:t>≈</m:t>
                    </m:r>
                    <m:r>
                      <a:rPr lang="en-CA" i="1" smtClean="0">
                        <a:latin typeface="Cambria Math" panose="02040503050406030204" pitchFamily="18" charset="0"/>
                        <a:ea typeface="Cambria Math" panose="02040503050406030204" pitchFamily="18" charset="0"/>
                      </a:rPr>
                      <m:t>0</m:t>
                    </m:r>
                    <m:r>
                      <a:rPr lang="en-CA" b="0" i="1" smtClean="0">
                        <a:latin typeface="Cambria Math" panose="02040503050406030204" pitchFamily="18" charset="0"/>
                        <a:ea typeface="Cambria Math" panose="02040503050406030204" pitchFamily="18" charset="0"/>
                      </a:rPr>
                      <m:t>.98</m:t>
                    </m:r>
                  </m:oMath>
                </a14:m>
                <a:endParaRPr lang="en-CA" sz="1800" dirty="0">
                  <a:latin typeface="Cambria Math" panose="02040503050406030204" pitchFamily="18" charset="0"/>
                </a:endParaRPr>
              </a:p>
              <a:p>
                <a:pPr indent="-228600"/>
                <a14:m>
                  <m:oMathPara xmlns:m="http://schemas.openxmlformats.org/officeDocument/2006/math">
                    <m:oMathParaPr>
                      <m:jc m:val="left"/>
                    </m:oMathParaPr>
                    <m:oMath xmlns:m="http://schemas.openxmlformats.org/officeDocument/2006/math">
                      <m:r>
                        <m:rPr>
                          <m:nor/>
                        </m:rPr>
                        <a:rPr lang="en-CA" sz="2000" dirty="0">
                          <a:latin typeface="Cambria Math" panose="02040503050406030204" pitchFamily="18" charset="0"/>
                        </a:rPr>
                        <m:t>IG</m:t>
                      </m:r>
                      <m:r>
                        <a:rPr lang="en-US" sz="2000" i="1" dirty="0">
                          <a:latin typeface="Cambria Math" panose="02040503050406030204" pitchFamily="18" charset="0"/>
                        </a:rPr>
                        <m:t>=</m:t>
                      </m:r>
                      <m:r>
                        <a:rPr lang="en-CA" sz="2000" i="1" dirty="0">
                          <a:latin typeface="Cambria Math" panose="02040503050406030204" pitchFamily="18" charset="0"/>
                        </a:rPr>
                        <m:t>𝐸</m:t>
                      </m:r>
                      <m:d>
                        <m:dPr>
                          <m:ctrlPr>
                            <a:rPr lang="en-CA" sz="2000" i="1" dirty="0">
                              <a:latin typeface="Cambria Math" panose="02040503050406030204" pitchFamily="18" charset="0"/>
                            </a:rPr>
                          </m:ctrlPr>
                        </m:dPr>
                        <m:e>
                          <m:r>
                            <a:rPr lang="en-CA" sz="2000" i="1" dirty="0">
                              <a:latin typeface="Cambria Math" panose="02040503050406030204" pitchFamily="18" charset="0"/>
                            </a:rPr>
                            <m:t>𝑆</m:t>
                          </m:r>
                        </m:e>
                      </m:d>
                      <m:r>
                        <a:rPr lang="en-US" sz="2000" i="1" dirty="0">
                          <a:latin typeface="Cambria Math" panose="02040503050406030204" pitchFamily="18" charset="0"/>
                        </a:rPr>
                        <m:t>−</m:t>
                      </m:r>
                      <m:box>
                        <m:boxPr>
                          <m:ctrlPr>
                            <a:rPr lang="en-US" sz="2000" i="1" dirty="0">
                              <a:latin typeface="Cambria Math" panose="02040503050406030204" pitchFamily="18" charset="0"/>
                            </a:rPr>
                          </m:ctrlPr>
                        </m:boxPr>
                        <m:e>
                          <m:argPr>
                            <m:argSz m:val="-1"/>
                          </m:argPr>
                          <m:f>
                            <m:fPr>
                              <m:ctrlPr>
                                <a:rPr lang="en-US" sz="2000" i="1" dirty="0">
                                  <a:latin typeface="Cambria Math" panose="02040503050406030204" pitchFamily="18" charset="0"/>
                                </a:rPr>
                              </m:ctrlPr>
                            </m:fPr>
                            <m:num>
                              <m:r>
                                <a:rPr lang="en-CA" sz="2000" i="1" dirty="0">
                                  <a:latin typeface="Cambria Math" panose="02040503050406030204" pitchFamily="18" charset="0"/>
                                </a:rPr>
                                <m:t>1</m:t>
                              </m:r>
                            </m:num>
                            <m:den>
                              <m:r>
                                <a:rPr lang="en-CA" sz="2000" i="1" dirty="0">
                                  <a:latin typeface="Cambria Math" panose="02040503050406030204" pitchFamily="18" charset="0"/>
                                </a:rPr>
                                <m:t>30</m:t>
                              </m:r>
                            </m:den>
                          </m:f>
                        </m:e>
                      </m:box>
                      <m:d>
                        <m:dPr>
                          <m:begChr m:val="["/>
                          <m:endChr m:val="]"/>
                          <m:ctrlPr>
                            <a:rPr lang="en-US" sz="2000" i="1" dirty="0">
                              <a:latin typeface="Cambria Math" panose="02040503050406030204" pitchFamily="18" charset="0"/>
                            </a:rPr>
                          </m:ctrlPr>
                        </m:dPr>
                        <m:e>
                          <m:sSub>
                            <m:sSubPr>
                              <m:ctrlPr>
                                <a:rPr lang="en-US" sz="2000" i="1">
                                  <a:latin typeface="Cambria Math" panose="02040503050406030204" pitchFamily="18" charset="0"/>
                                </a:rPr>
                              </m:ctrlPr>
                            </m:sSubPr>
                            <m:e>
                              <m:r>
                                <a:rPr lang="en-CA" sz="2000" i="1">
                                  <a:latin typeface="Cambria Math" panose="02040503050406030204" pitchFamily="18" charset="0"/>
                                </a:rPr>
                                <m:t>𝑞</m:t>
                              </m:r>
                            </m:e>
                            <m:sub>
                              <m:r>
                                <a:rPr lang="en-CA" sz="2000" i="1">
                                  <a:latin typeface="Cambria Math" panose="02040503050406030204" pitchFamily="18" charset="0"/>
                                </a:rPr>
                                <m:t>𝐿</m:t>
                              </m:r>
                            </m:sub>
                          </m:sSub>
                          <m:r>
                            <a:rPr lang="en-CA" sz="2000" i="1">
                              <a:latin typeface="Cambria Math" panose="02040503050406030204" pitchFamily="18" charset="0"/>
                            </a:rPr>
                            <m:t>𝐸</m:t>
                          </m:r>
                          <m:d>
                            <m:dPr>
                              <m:ctrlPr>
                                <a:rPr lang="en-CA" sz="2000" i="1">
                                  <a:latin typeface="Cambria Math" panose="02040503050406030204" pitchFamily="18" charset="0"/>
                                </a:rPr>
                              </m:ctrlPr>
                            </m:dPr>
                            <m:e>
                              <m:r>
                                <a:rPr lang="en-CA" sz="2000" i="1">
                                  <a:latin typeface="Cambria Math" panose="02040503050406030204" pitchFamily="18" charset="0"/>
                                </a:rPr>
                                <m:t>𝐿</m:t>
                              </m:r>
                            </m:e>
                          </m:d>
                          <m:r>
                            <a:rPr lang="en-CA" sz="2000" i="1">
                              <a:latin typeface="Cambria Math" panose="02040503050406030204" pitchFamily="18" charset="0"/>
                            </a:rPr>
                            <m:t>+</m:t>
                          </m:r>
                          <m:sSub>
                            <m:sSubPr>
                              <m:ctrlPr>
                                <a:rPr lang="en-US" sz="2000" i="1">
                                  <a:latin typeface="Cambria Math" panose="02040503050406030204" pitchFamily="18" charset="0"/>
                                </a:rPr>
                              </m:ctrlPr>
                            </m:sSubPr>
                            <m:e>
                              <m:r>
                                <a:rPr lang="en-CA" sz="2000" i="1">
                                  <a:latin typeface="Cambria Math" panose="02040503050406030204" pitchFamily="18" charset="0"/>
                                </a:rPr>
                                <m:t>𝑞</m:t>
                              </m:r>
                            </m:e>
                            <m:sub>
                              <m:r>
                                <a:rPr lang="en-CA" sz="2000" b="0" i="1" smtClean="0">
                                  <a:latin typeface="Cambria Math" panose="02040503050406030204" pitchFamily="18" charset="0"/>
                                </a:rPr>
                                <m:t>𝐶</m:t>
                              </m:r>
                            </m:sub>
                          </m:sSub>
                          <m:r>
                            <a:rPr lang="en-CA" sz="2000" i="1">
                              <a:latin typeface="Cambria Math" panose="02040503050406030204" pitchFamily="18" charset="0"/>
                            </a:rPr>
                            <m:t>𝐸</m:t>
                          </m:r>
                          <m:d>
                            <m:dPr>
                              <m:ctrlPr>
                                <a:rPr lang="en-CA" sz="2000" i="1">
                                  <a:latin typeface="Cambria Math" panose="02040503050406030204" pitchFamily="18" charset="0"/>
                                </a:rPr>
                              </m:ctrlPr>
                            </m:dPr>
                            <m:e>
                              <m:r>
                                <a:rPr lang="en-CA" sz="2000" b="0" i="1" smtClean="0">
                                  <a:latin typeface="Cambria Math" panose="02040503050406030204" pitchFamily="18" charset="0"/>
                                </a:rPr>
                                <m:t>𝐶</m:t>
                              </m:r>
                            </m:e>
                          </m:d>
                          <m:r>
                            <a:rPr lang="en-CA" sz="2000" b="0" i="1" smtClean="0">
                              <a:latin typeface="Cambria Math" panose="02040503050406030204" pitchFamily="18" charset="0"/>
                            </a:rPr>
                            <m:t>+</m:t>
                          </m:r>
                          <m:sSub>
                            <m:sSubPr>
                              <m:ctrlPr>
                                <a:rPr lang="en-US" sz="2000" i="1">
                                  <a:latin typeface="Cambria Math" panose="02040503050406030204" pitchFamily="18" charset="0"/>
                                </a:rPr>
                              </m:ctrlPr>
                            </m:sSubPr>
                            <m:e>
                              <m:r>
                                <a:rPr lang="en-CA" sz="2000" i="1">
                                  <a:latin typeface="Cambria Math" panose="02040503050406030204" pitchFamily="18" charset="0"/>
                                </a:rPr>
                                <m:t>𝑞</m:t>
                              </m:r>
                            </m:e>
                            <m:sub>
                              <m:r>
                                <a:rPr lang="en-CA" sz="2000" i="1">
                                  <a:latin typeface="Cambria Math" panose="02040503050406030204" pitchFamily="18" charset="0"/>
                                </a:rPr>
                                <m:t>𝑅</m:t>
                              </m:r>
                            </m:sub>
                          </m:sSub>
                          <m:r>
                            <a:rPr lang="en-CA" sz="2000" i="1">
                              <a:latin typeface="Cambria Math" panose="02040503050406030204" pitchFamily="18" charset="0"/>
                            </a:rPr>
                            <m:t>𝐸</m:t>
                          </m:r>
                          <m:d>
                            <m:dPr>
                              <m:ctrlPr>
                                <a:rPr lang="en-CA" sz="2000" i="1">
                                  <a:latin typeface="Cambria Math" panose="02040503050406030204" pitchFamily="18" charset="0"/>
                                </a:rPr>
                              </m:ctrlPr>
                            </m:dPr>
                            <m:e>
                              <m:r>
                                <a:rPr lang="en-CA" sz="2000" i="1">
                                  <a:latin typeface="Cambria Math" panose="02040503050406030204" pitchFamily="18" charset="0"/>
                                </a:rPr>
                                <m:t>𝑅</m:t>
                              </m:r>
                            </m:e>
                          </m:d>
                        </m:e>
                      </m:d>
                    </m:oMath>
                  </m:oMathPara>
                </a14:m>
                <a:endParaRPr lang="en-CA" sz="2000" i="1" dirty="0">
                  <a:latin typeface="Cambria Math" panose="02040503050406030204" pitchFamily="18" charset="0"/>
                </a:endParaRPr>
              </a:p>
              <a:p>
                <a:pPr marL="457200" lvl="1" indent="0">
                  <a:buNone/>
                </a:pPr>
                <a14:m>
                  <m:oMath xmlns:m="http://schemas.openxmlformats.org/officeDocument/2006/math">
                    <m:r>
                      <a:rPr lang="en-US" sz="2000" i="1" dirty="0">
                        <a:latin typeface="Cambria Math" panose="02040503050406030204" pitchFamily="18" charset="0"/>
                        <a:ea typeface="Cambria Math" panose="02040503050406030204" pitchFamily="18" charset="0"/>
                      </a:rPr>
                      <m:t>≈</m:t>
                    </m:r>
                    <m:r>
                      <a:rPr lang="en-CA" sz="2000" i="1" dirty="0">
                        <a:latin typeface="Cambria Math" panose="02040503050406030204" pitchFamily="18" charset="0"/>
                        <a:ea typeface="Cambria Math" panose="02040503050406030204" pitchFamily="18" charset="0"/>
                      </a:rPr>
                      <m:t>0.99−</m:t>
                    </m:r>
                  </m:oMath>
                </a14:m>
                <a:r>
                  <a:rPr lang="en-US" sz="2000" dirty="0"/>
                  <a:t> </a:t>
                </a:r>
                <a14:m>
                  <m:oMath xmlns:m="http://schemas.openxmlformats.org/officeDocument/2006/math">
                    <m:box>
                      <m:boxPr>
                        <m:ctrlPr>
                          <a:rPr lang="en-US" sz="2000" i="1" dirty="0">
                            <a:latin typeface="Cambria Math" panose="02040503050406030204" pitchFamily="18" charset="0"/>
                          </a:rPr>
                        </m:ctrlPr>
                      </m:boxPr>
                      <m:e>
                        <m:argPr>
                          <m:argSz m:val="-1"/>
                        </m:argPr>
                        <m:f>
                          <m:fPr>
                            <m:ctrlPr>
                              <a:rPr lang="en-US" sz="2000" i="1" dirty="0">
                                <a:latin typeface="Cambria Math" panose="02040503050406030204" pitchFamily="18" charset="0"/>
                              </a:rPr>
                            </m:ctrlPr>
                          </m:fPr>
                          <m:num>
                            <m:r>
                              <a:rPr lang="en-CA" sz="2000" i="1" dirty="0">
                                <a:latin typeface="Cambria Math" panose="02040503050406030204" pitchFamily="18" charset="0"/>
                              </a:rPr>
                              <m:t>1</m:t>
                            </m:r>
                          </m:num>
                          <m:den>
                            <m:r>
                              <a:rPr lang="en-CA" sz="2000" i="1" dirty="0">
                                <a:latin typeface="Cambria Math" panose="02040503050406030204" pitchFamily="18" charset="0"/>
                              </a:rPr>
                              <m:t>30</m:t>
                            </m:r>
                          </m:den>
                        </m:f>
                      </m:e>
                    </m:box>
                    <m:d>
                      <m:dPr>
                        <m:begChr m:val="["/>
                        <m:endChr m:val="]"/>
                        <m:ctrlPr>
                          <a:rPr lang="en-US" sz="2000" i="1" dirty="0">
                            <a:latin typeface="Cambria Math" panose="02040503050406030204" pitchFamily="18" charset="0"/>
                          </a:rPr>
                        </m:ctrlPr>
                      </m:dPr>
                      <m:e>
                        <m:r>
                          <a:rPr lang="en-CA" sz="2000" b="0" i="1" smtClean="0">
                            <a:latin typeface="Cambria Math" panose="02040503050406030204" pitchFamily="18" charset="0"/>
                          </a:rPr>
                          <m:t>8</m:t>
                        </m:r>
                        <m:d>
                          <m:dPr>
                            <m:ctrlPr>
                              <a:rPr lang="en-CA" sz="2000" b="0" i="1" smtClean="0">
                                <a:latin typeface="Cambria Math" panose="02040503050406030204" pitchFamily="18" charset="0"/>
                              </a:rPr>
                            </m:ctrlPr>
                          </m:dPr>
                          <m:e>
                            <m:r>
                              <a:rPr lang="en-CA" sz="2000" i="1">
                                <a:latin typeface="Cambria Math" panose="02040503050406030204" pitchFamily="18" charset="0"/>
                              </a:rPr>
                              <m:t>0.</m:t>
                            </m:r>
                            <m:r>
                              <a:rPr lang="en-CA" sz="2000" b="0" i="1" smtClean="0">
                                <a:latin typeface="Cambria Math" panose="02040503050406030204" pitchFamily="18" charset="0"/>
                              </a:rPr>
                              <m:t>54</m:t>
                            </m:r>
                          </m:e>
                        </m:d>
                        <m:r>
                          <a:rPr lang="en-CA" sz="2000" i="1">
                            <a:latin typeface="Cambria Math" panose="02040503050406030204" pitchFamily="18" charset="0"/>
                          </a:rPr>
                          <m:t>+</m:t>
                        </m:r>
                        <m:r>
                          <a:rPr lang="en-CA" sz="2000" b="0" i="1" smtClean="0">
                            <a:latin typeface="Cambria Math" panose="02040503050406030204" pitchFamily="18" charset="0"/>
                          </a:rPr>
                          <m:t>10</m:t>
                        </m:r>
                        <m:d>
                          <m:dPr>
                            <m:ctrlPr>
                              <a:rPr lang="en-CA" sz="2000" b="0" i="1" smtClean="0">
                                <a:latin typeface="Cambria Math" panose="02040503050406030204" pitchFamily="18" charset="0"/>
                              </a:rPr>
                            </m:ctrlPr>
                          </m:dPr>
                          <m:e>
                            <m:r>
                              <a:rPr lang="en-CA" sz="2000" b="0" i="1" smtClean="0">
                                <a:latin typeface="Cambria Math" panose="02040503050406030204" pitchFamily="18" charset="0"/>
                              </a:rPr>
                              <m:t>0.97</m:t>
                            </m:r>
                          </m:e>
                        </m:d>
                        <m:r>
                          <a:rPr lang="en-CA" sz="2000" b="0" i="1" smtClean="0">
                            <a:latin typeface="Cambria Math" panose="02040503050406030204" pitchFamily="18" charset="0"/>
                          </a:rPr>
                          <m:t>+12</m:t>
                        </m:r>
                        <m:r>
                          <a:rPr lang="en-CA" sz="2000" i="1">
                            <a:latin typeface="Cambria Math" panose="02040503050406030204" pitchFamily="18" charset="0"/>
                          </a:rPr>
                          <m:t>(0.</m:t>
                        </m:r>
                        <m:r>
                          <a:rPr lang="en-CA" sz="2000" b="0" i="1" smtClean="0">
                            <a:latin typeface="Cambria Math" panose="02040503050406030204" pitchFamily="18" charset="0"/>
                          </a:rPr>
                          <m:t>98</m:t>
                        </m:r>
                        <m:r>
                          <a:rPr lang="en-CA" sz="2000" i="1">
                            <a:latin typeface="Cambria Math" panose="02040503050406030204" pitchFamily="18" charset="0"/>
                          </a:rPr>
                          <m:t>)</m:t>
                        </m:r>
                      </m:e>
                    </m:d>
                  </m:oMath>
                </a14:m>
                <a:endParaRPr lang="en-CA" sz="2000" i="1" dirty="0">
                  <a:latin typeface="Cambria Math" panose="02040503050406030204" pitchFamily="18" charset="0"/>
                </a:endParaRPr>
              </a:p>
              <a:p>
                <a:pPr marL="457200" lvl="1" indent="0">
                  <a:buNone/>
                </a:pPr>
                <a14:m>
                  <m:oMathPara xmlns:m="http://schemas.openxmlformats.org/officeDocument/2006/math">
                    <m:oMathParaPr>
                      <m:jc m:val="left"/>
                    </m:oMathParaPr>
                    <m:oMath xmlns:m="http://schemas.openxmlformats.org/officeDocument/2006/math">
                      <m:r>
                        <a:rPr lang="en-US" i="1" dirty="0">
                          <a:latin typeface="Cambria Math" panose="02040503050406030204" pitchFamily="18" charset="0"/>
                          <a:ea typeface="Cambria Math" panose="02040503050406030204" pitchFamily="18" charset="0"/>
                        </a:rPr>
                        <m:t>≈</m:t>
                      </m:r>
                      <m:r>
                        <a:rPr lang="en-CA" b="1" i="1" dirty="0">
                          <a:latin typeface="Cambria Math" panose="02040503050406030204" pitchFamily="18" charset="0"/>
                          <a:ea typeface="Cambria Math" panose="02040503050406030204" pitchFamily="18" charset="0"/>
                        </a:rPr>
                        <m:t>𝟎</m:t>
                      </m:r>
                      <m:r>
                        <a:rPr lang="en-CA" b="1" i="1" dirty="0">
                          <a:latin typeface="Cambria Math" panose="02040503050406030204" pitchFamily="18" charset="0"/>
                          <a:ea typeface="Cambria Math" panose="02040503050406030204" pitchFamily="18" charset="0"/>
                        </a:rPr>
                        <m:t>.</m:t>
                      </m:r>
                      <m:r>
                        <a:rPr lang="en-CA" b="1" i="1" dirty="0" smtClean="0">
                          <a:latin typeface="Cambria Math" panose="02040503050406030204" pitchFamily="18" charset="0"/>
                          <a:ea typeface="Cambria Math" panose="02040503050406030204" pitchFamily="18" charset="0"/>
                        </a:rPr>
                        <m:t>𝟏𝟑</m:t>
                      </m:r>
                    </m:oMath>
                  </m:oMathPara>
                </a14:m>
                <a:endParaRPr lang="en-CA" b="1" dirty="0"/>
              </a:p>
              <a:p>
                <a:pPr indent="-228600"/>
                <a:endParaRPr lang="en-US" dirty="0"/>
              </a:p>
              <a:p>
                <a:endParaRPr lang="en-US" dirty="0"/>
              </a:p>
              <a:p>
                <a:endParaRPr lang="en-US" sz="100" dirty="0"/>
              </a:p>
            </p:txBody>
          </p:sp>
        </mc:Choice>
        <mc:Fallback xmlns="">
          <p:sp>
            <p:nvSpPr>
              <p:cNvPr id="3" name="Content Placeholder 2"/>
              <p:cNvSpPr>
                <a:spLocks noGrp="1" noRot="1" noChangeAspect="1" noMove="1" noResize="1" noEditPoints="1" noAdjustHandles="1" noChangeArrowheads="1" noChangeShapeType="1" noTextEdit="1"/>
              </p:cNvSpPr>
              <p:nvPr>
                <p:ph idx="4294967295"/>
              </p:nvPr>
            </p:nvSpPr>
            <p:spPr>
              <a:xfrm>
                <a:off x="6705599" y="1756454"/>
                <a:ext cx="6096000" cy="4351338"/>
              </a:xfrm>
              <a:blipFill>
                <a:blip r:embed="rId2"/>
                <a:stretch>
                  <a:fillRect t="-29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782D8BD-25D3-BD44-A125-99172291A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4" y="856480"/>
            <a:ext cx="6389915" cy="5251312"/>
          </a:xfrm>
          <a:prstGeom prst="rect">
            <a:avLst/>
          </a:prstGeom>
        </p:spPr>
      </p:pic>
      <p:sp>
        <p:nvSpPr>
          <p:cNvPr id="6" name="Content Placeholder 2">
            <a:extLst>
              <a:ext uri="{FF2B5EF4-FFF2-40B4-BE49-F238E27FC236}">
                <a16:creationId xmlns:a16="http://schemas.microsoft.com/office/drawing/2014/main" id="{7E019378-70B3-644B-B8A1-4AAB7FA1C414}"/>
              </a:ext>
            </a:extLst>
          </p:cNvPr>
          <p:cNvSpPr txBox="1">
            <a:spLocks/>
          </p:cNvSpPr>
          <p:nvPr/>
        </p:nvSpPr>
        <p:spPr>
          <a:xfrm>
            <a:off x="2471927" y="0"/>
            <a:ext cx="9720073" cy="31455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3037" lvl="1" indent="0" algn="r">
              <a:buFont typeface="Wingdings" panose="05000000000000000000" pitchFamily="2" charset="2"/>
              <a:buNone/>
            </a:pPr>
            <a:r>
              <a:rPr lang="en-US" sz="1400" dirty="0">
                <a:latin typeface="Dagny OT" panose="020B0504020201020104" pitchFamily="34" charset="77"/>
              </a:rPr>
              <a:t>[Provost &amp; Fawcett, </a:t>
            </a:r>
            <a:r>
              <a:rPr lang="en-US" sz="1400" i="1" dirty="0">
                <a:latin typeface="Dagny OT" panose="020B0504020201020104" pitchFamily="34" charset="77"/>
              </a:rPr>
              <a:t>Data Science for Business</a:t>
            </a:r>
            <a:r>
              <a:rPr lang="en-US" sz="1400" dirty="0">
                <a:latin typeface="Dagny OT" panose="020B0504020201020104" pitchFamily="34" charset="77"/>
              </a:rPr>
              <a:t>]</a:t>
            </a:r>
          </a:p>
        </p:txBody>
      </p:sp>
    </p:spTree>
    <p:extLst>
      <p:ext uri="{BB962C8B-B14F-4D97-AF65-F5344CB8AC3E}">
        <p14:creationId xmlns:p14="http://schemas.microsoft.com/office/powerpoint/2010/main" val="411456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C3CE-9CEB-4041-9F22-E3A34737F860}"/>
              </a:ext>
            </a:extLst>
          </p:cNvPr>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lstStyle/>
          <a:p>
            <a:r>
              <a:rPr lang="en-CA" dirty="0">
                <a:cs typeface="Helvetica" panose="020B0604020202020204" pitchFamily="34" charset="0"/>
              </a:rPr>
              <a:t>What split is most advantageous?</a:t>
            </a:r>
          </a:p>
          <a:p>
            <a:endParaRPr lang="en-CA" dirty="0">
              <a:cs typeface="Helvetica" panose="020B0604020202020204" pitchFamily="34" charset="0"/>
            </a:endParaRPr>
          </a:p>
          <a:p>
            <a:r>
              <a:rPr lang="en-CA" dirty="0">
                <a:cs typeface="Helvetica" panose="020B0604020202020204" pitchFamily="34" charset="0"/>
              </a:rPr>
              <a:t>In what way does the choice of the algorithm(s) depend on the available data and data types, and on the prediction objective?</a:t>
            </a:r>
          </a:p>
        </p:txBody>
      </p:sp>
    </p:spTree>
    <p:extLst>
      <p:ext uri="{BB962C8B-B14F-4D97-AF65-F5344CB8AC3E}">
        <p14:creationId xmlns:p14="http://schemas.microsoft.com/office/powerpoint/2010/main" val="199754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C3CE-9CEB-4041-9F22-E3A34737F860}"/>
              </a:ext>
            </a:extLst>
          </p:cNvPr>
          <p:cNvSpPr>
            <a:spLocks noGrp="1"/>
          </p:cNvSpPr>
          <p:nvPr>
            <p:ph type="title"/>
          </p:nvPr>
        </p:nvSpPr>
        <p:spPr/>
        <p:txBody>
          <a:bodyPr/>
          <a:lstStyle/>
          <a:p>
            <a:r>
              <a:rPr lang="en-US" dirty="0"/>
              <a:t>EXERCISE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gn="just"/>
                <a:r>
                  <a:rPr lang="en-US" i="1" dirty="0" err="1"/>
                  <a:t>UniversalBank</a:t>
                </a:r>
                <a:r>
                  <a:rPr lang="en-US" dirty="0"/>
                  <a:t> is looking at converting its </a:t>
                </a:r>
                <a:r>
                  <a:rPr lang="en-US" b="1" dirty="0"/>
                  <a:t>liability</a:t>
                </a:r>
                <a:r>
                  <a:rPr lang="en-US" dirty="0"/>
                  <a:t> customers (i.e., customers who only have deposits at the bank) into </a:t>
                </a:r>
                <a:r>
                  <a:rPr lang="en-US" b="1" dirty="0"/>
                  <a:t>asset</a:t>
                </a:r>
                <a:r>
                  <a:rPr lang="en-US" dirty="0"/>
                  <a:t> customers (i.e., customers who have a loan with the bank). In a previous campaign, </a:t>
                </a:r>
                <a:r>
                  <a:rPr lang="en-US" i="1" dirty="0" err="1"/>
                  <a:t>UniversalBank</a:t>
                </a:r>
                <a:r>
                  <a:rPr lang="en-US" dirty="0"/>
                  <a:t> was able to convert </a:t>
                </a:r>
                <a14:m>
                  <m:oMath xmlns:m="http://schemas.openxmlformats.org/officeDocument/2006/math">
                    <m:r>
                      <a:rPr lang="en-US" i="1">
                        <a:latin typeface="Cambria Math" panose="02040503050406030204" pitchFamily="18" charset="0"/>
                      </a:rPr>
                      <m:t>9.6%</m:t>
                    </m:r>
                  </m:oMath>
                </a14:m>
                <a:r>
                  <a:rPr lang="en-US" dirty="0"/>
                  <a:t> of </a:t>
                </a:r>
                <a14:m>
                  <m:oMath xmlns:m="http://schemas.openxmlformats.org/officeDocument/2006/math">
                    <m:r>
                      <a:rPr lang="en-US" i="1">
                        <a:latin typeface="Cambria Math" panose="02040503050406030204" pitchFamily="18" charset="0"/>
                      </a:rPr>
                      <m:t>5000</m:t>
                    </m:r>
                  </m:oMath>
                </a14:m>
                <a:r>
                  <a:rPr lang="en-US" dirty="0"/>
                  <a:t> of its liability customers into asset customers. The marketing department would like to understand what combination of factors make a customer more likely to accept a personal loan, in order to better design the next conversion campaign. </a:t>
                </a:r>
                <a:endParaRPr lang="en-CA" dirty="0"/>
              </a:p>
              <a:p>
                <a:pPr algn="just"/>
                <a:endParaRPr lang="en-US" sz="500" i="1" dirty="0"/>
              </a:p>
              <a:p>
                <a:pPr algn="just"/>
                <a:r>
                  <a:rPr lang="en-US" i="1" dirty="0" err="1"/>
                  <a:t>UniversalBank</a:t>
                </a:r>
                <a:r>
                  <a:rPr lang="en-US" dirty="0" err="1"/>
                  <a:t>’s</a:t>
                </a:r>
                <a:r>
                  <a:rPr lang="en-US" dirty="0"/>
                  <a:t> dataset contains data on </a:t>
                </a:r>
                <a14:m>
                  <m:oMath xmlns:m="http://schemas.openxmlformats.org/officeDocument/2006/math">
                    <m:r>
                      <a:rPr lang="en-US" i="1">
                        <a:latin typeface="Cambria Math" panose="02040503050406030204" pitchFamily="18" charset="0"/>
                      </a:rPr>
                      <m:t>5000</m:t>
                    </m:r>
                  </m:oMath>
                </a14:m>
                <a:r>
                  <a:rPr lang="en-US" dirty="0"/>
                  <a:t> customers, including the following measurements: age, years of professional experience, yearly income (in thousands of USD), family size, value of mortgage with the bank, whether the client has a certificate of deposit with the bank, a credit card, etc. </a:t>
                </a: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06" t="-306" r="-806" b="-2141"/>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8734EAB3-89E2-474F-A754-808C93B77DC2}"/>
              </a:ext>
            </a:extLst>
          </p:cNvPr>
          <p:cNvSpPr txBox="1">
            <a:spLocks/>
          </p:cNvSpPr>
          <p:nvPr/>
        </p:nvSpPr>
        <p:spPr>
          <a:xfrm>
            <a:off x="2471927" y="0"/>
            <a:ext cx="9720073" cy="31455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3037" lvl="1" indent="0" algn="r">
              <a:buFont typeface="Wingdings" panose="05000000000000000000" pitchFamily="2" charset="2"/>
              <a:buNone/>
            </a:pPr>
            <a:r>
              <a:rPr lang="en-US" sz="1400" dirty="0">
                <a:latin typeface="Dagny OT" panose="020B0504020201020104" pitchFamily="34" charset="77"/>
              </a:rPr>
              <a:t>[</a:t>
            </a:r>
            <a:r>
              <a:rPr lang="en-US" sz="1400" dirty="0" err="1">
                <a:latin typeface="Dagny OT" panose="020B0504020201020104" pitchFamily="34" charset="77"/>
              </a:rPr>
              <a:t>Shmueli</a:t>
            </a:r>
            <a:r>
              <a:rPr lang="en-US" sz="1400" dirty="0">
                <a:latin typeface="Dagny OT" panose="020B0504020201020104" pitchFamily="34" charset="77"/>
              </a:rPr>
              <a:t> et al., </a:t>
            </a:r>
            <a:r>
              <a:rPr lang="en-US" sz="1400" i="1" dirty="0">
                <a:latin typeface="Dagny OT" panose="020B0504020201020104" pitchFamily="34" charset="77"/>
              </a:rPr>
              <a:t>Data Mining for Business Analytics</a:t>
            </a:r>
            <a:r>
              <a:rPr lang="en-US" sz="1400" dirty="0">
                <a:latin typeface="Dagny OT" panose="020B0504020201020104" pitchFamily="34" charset="77"/>
              </a:rPr>
              <a:t>]</a:t>
            </a:r>
          </a:p>
        </p:txBody>
      </p:sp>
    </p:spTree>
    <p:extLst>
      <p:ext uri="{BB962C8B-B14F-4D97-AF65-F5344CB8AC3E}">
        <p14:creationId xmlns:p14="http://schemas.microsoft.com/office/powerpoint/2010/main" val="64917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7C3CE-9CEB-4041-9F22-E3A34737F860}"/>
              </a:ext>
            </a:extLst>
          </p:cNvPr>
          <p:cNvSpPr>
            <a:spLocks noGrp="1"/>
          </p:cNvSpPr>
          <p:nvPr>
            <p:ph type="title"/>
          </p:nvPr>
        </p:nvSpPr>
        <p:spPr/>
        <p:txBody>
          <a:bodyPr/>
          <a:lstStyle/>
          <a:p>
            <a:r>
              <a:rPr lang="en-US" dirty="0"/>
              <a:t>EXERCISE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192" y="2180496"/>
                <a:ext cx="3147845" cy="4140767"/>
              </a:xfrm>
            </p:spPr>
            <p:txBody>
              <a:bodyPr/>
              <a:lstStyle/>
              <a:p>
                <a:pPr algn="just"/>
                <a:r>
                  <a:rPr lang="en-US" dirty="0"/>
                  <a:t>We build 2 decision trees on a training subset of </a:t>
                </a:r>
                <a14:m>
                  <m:oMath xmlns:m="http://schemas.openxmlformats.org/officeDocument/2006/math">
                    <m:r>
                      <a:rPr lang="en-US" i="1">
                        <a:latin typeface="Cambria Math" panose="02040503050406030204" pitchFamily="18" charset="0"/>
                      </a:rPr>
                      <m:t>3000</m:t>
                    </m:r>
                  </m:oMath>
                </a14:m>
                <a:r>
                  <a:rPr lang="en-US" dirty="0"/>
                  <a:t> records to predict whether a customer is likely to accept a personal loan (</a:t>
                </a:r>
                <a14:m>
                  <m:oMath xmlns:m="http://schemas.openxmlformats.org/officeDocument/2006/math">
                    <m:r>
                      <a:rPr lang="en-US" i="1">
                        <a:latin typeface="Cambria Math" panose="02040503050406030204" pitchFamily="18" charset="0"/>
                      </a:rPr>
                      <m:t>1</m:t>
                    </m:r>
                  </m:oMath>
                </a14:m>
                <a:r>
                  <a:rPr lang="en-US" dirty="0"/>
                  <a:t>) or not (</a:t>
                </a:r>
                <a14:m>
                  <m:oMath xmlns:m="http://schemas.openxmlformats.org/officeDocument/2006/math">
                    <m:r>
                      <a:rPr lang="en-US" i="1">
                        <a:latin typeface="Cambria Math" panose="02040503050406030204" pitchFamily="18" charset="0"/>
                      </a:rPr>
                      <m:t>0</m:t>
                    </m:r>
                  </m:oMath>
                </a14:m>
                <a:r>
                  <a:rPr lang="en-US" dirty="0"/>
                  <a:t>). </a:t>
                </a: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192" y="2180496"/>
                <a:ext cx="3147845" cy="4140767"/>
              </a:xfrm>
              <a:blipFill>
                <a:blip r:embed="rId3"/>
                <a:stretch>
                  <a:fillRect l="-2811" r="-2410"/>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8734EAB3-89E2-474F-A754-808C93B77DC2}"/>
              </a:ext>
            </a:extLst>
          </p:cNvPr>
          <p:cNvSpPr txBox="1">
            <a:spLocks/>
          </p:cNvSpPr>
          <p:nvPr/>
        </p:nvSpPr>
        <p:spPr>
          <a:xfrm>
            <a:off x="2471927" y="0"/>
            <a:ext cx="9720073" cy="31455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3037" lvl="1" indent="0" algn="r">
              <a:buFont typeface="Wingdings" panose="05000000000000000000" pitchFamily="2" charset="2"/>
              <a:buNone/>
            </a:pPr>
            <a:r>
              <a:rPr lang="en-US" sz="1400" dirty="0">
                <a:latin typeface="Dagny OT" panose="020B0504020201020104" pitchFamily="34" charset="77"/>
              </a:rPr>
              <a:t>[</a:t>
            </a:r>
            <a:r>
              <a:rPr lang="en-US" sz="1400" dirty="0" err="1">
                <a:latin typeface="Dagny OT" panose="020B0504020201020104" pitchFamily="34" charset="77"/>
              </a:rPr>
              <a:t>Shmueli</a:t>
            </a:r>
            <a:r>
              <a:rPr lang="en-US" sz="1400" dirty="0">
                <a:latin typeface="Dagny OT" panose="020B0504020201020104" pitchFamily="34" charset="77"/>
              </a:rPr>
              <a:t> et al., </a:t>
            </a:r>
            <a:r>
              <a:rPr lang="en-US" sz="1400" i="1" dirty="0">
                <a:latin typeface="Dagny OT" panose="020B0504020201020104" pitchFamily="34" charset="77"/>
              </a:rPr>
              <a:t>Data Mining for Business Analytics</a:t>
            </a:r>
            <a:r>
              <a:rPr lang="en-US" sz="1400" dirty="0">
                <a:latin typeface="Dagny OT" panose="020B0504020201020104" pitchFamily="34" charset="77"/>
              </a:rPr>
              <a:t>]</a:t>
            </a:r>
          </a:p>
        </p:txBody>
      </p:sp>
      <p:pic>
        <p:nvPicPr>
          <p:cNvPr id="5" name="Picture 4">
            <a:extLst>
              <a:ext uri="{FF2B5EF4-FFF2-40B4-BE49-F238E27FC236}">
                <a16:creationId xmlns:a16="http://schemas.microsoft.com/office/drawing/2014/main" id="{B1CAF36C-3FDE-B34A-A76C-7C6E43E89A8C}"/>
              </a:ext>
            </a:extLst>
          </p:cNvPr>
          <p:cNvPicPr/>
          <p:nvPr/>
        </p:nvPicPr>
        <p:blipFill>
          <a:blip r:embed="rId4">
            <a:extLst>
              <a:ext uri="{28A0092B-C50C-407E-A947-70E740481C1C}">
                <a14:useLocalDpi xmlns:a14="http://schemas.microsoft.com/office/drawing/2010/main" val="0"/>
              </a:ext>
            </a:extLst>
          </a:blip>
          <a:stretch>
            <a:fillRect/>
          </a:stretch>
        </p:blipFill>
        <p:spPr>
          <a:xfrm>
            <a:off x="4084479" y="2530981"/>
            <a:ext cx="3408680" cy="3439795"/>
          </a:xfrm>
          <a:prstGeom prst="rect">
            <a:avLst/>
          </a:prstGeom>
        </p:spPr>
      </p:pic>
      <p:pic>
        <p:nvPicPr>
          <p:cNvPr id="6" name="Picture 5">
            <a:extLst>
              <a:ext uri="{FF2B5EF4-FFF2-40B4-BE49-F238E27FC236}">
                <a16:creationId xmlns:a16="http://schemas.microsoft.com/office/drawing/2014/main" id="{9E84F011-4564-D64A-B81D-3ABAA7DC2C24}"/>
              </a:ext>
            </a:extLst>
          </p:cNvPr>
          <p:cNvPicPr/>
          <p:nvPr/>
        </p:nvPicPr>
        <p:blipFill>
          <a:blip r:embed="rId5">
            <a:extLst>
              <a:ext uri="{28A0092B-C50C-407E-A947-70E740481C1C}">
                <a14:useLocalDpi xmlns:a14="http://schemas.microsoft.com/office/drawing/2010/main" val="0"/>
              </a:ext>
            </a:extLst>
          </a:blip>
          <a:stretch>
            <a:fillRect/>
          </a:stretch>
        </p:blipFill>
        <p:spPr>
          <a:xfrm>
            <a:off x="8426283" y="2530981"/>
            <a:ext cx="3184525" cy="3439795"/>
          </a:xfrm>
          <a:prstGeom prst="rect">
            <a:avLst/>
          </a:prstGeom>
        </p:spPr>
      </p:pic>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36D6A55B-4FDA-1E45-8F21-A09E65B75A51}"/>
                  </a:ext>
                </a:extLst>
              </p:cNvPr>
              <p:cNvSpPr txBox="1">
                <a:spLocks/>
              </p:cNvSpPr>
              <p:nvPr/>
            </p:nvSpPr>
            <p:spPr>
              <a:xfrm>
                <a:off x="5266176" y="2103560"/>
                <a:ext cx="1045285" cy="426625"/>
              </a:xfrm>
              <a:prstGeom prst="rect">
                <a:avLst/>
              </a:prstGeom>
            </p:spPr>
            <p:txBody>
              <a:bodyPr vert="horz" lIns="91440" tIns="45720" rIns="91440" bIns="45720" rtlCol="0" anchor="ctr">
                <a:normAutofit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dirty="0"/>
                  <a:t>Tree </a:t>
                </a:r>
                <a14:m>
                  <m:oMath xmlns:m="http://schemas.openxmlformats.org/officeDocument/2006/math">
                    <m:r>
                      <a:rPr lang="en-US" i="1" dirty="0" smtClean="0">
                        <a:latin typeface="Cambria Math" panose="02040503050406030204" pitchFamily="18" charset="0"/>
                      </a:rPr>
                      <m:t>𝐴</m:t>
                    </m:r>
                  </m:oMath>
                </a14:m>
                <a:endParaRPr lang="en-CA" i="1" dirty="0"/>
              </a:p>
            </p:txBody>
          </p:sp>
        </mc:Choice>
        <mc:Fallback>
          <p:sp>
            <p:nvSpPr>
              <p:cNvPr id="8" name="Content Placeholder 2">
                <a:extLst>
                  <a:ext uri="{FF2B5EF4-FFF2-40B4-BE49-F238E27FC236}">
                    <a16:creationId xmlns:a16="http://schemas.microsoft.com/office/drawing/2014/main" id="{36D6A55B-4FDA-1E45-8F21-A09E65B75A51}"/>
                  </a:ext>
                </a:extLst>
              </p:cNvPr>
              <p:cNvSpPr txBox="1">
                <a:spLocks noRot="1" noChangeAspect="1" noMove="1" noResize="1" noEditPoints="1" noAdjustHandles="1" noChangeArrowheads="1" noChangeShapeType="1" noTextEdit="1"/>
              </p:cNvSpPr>
              <p:nvPr/>
            </p:nvSpPr>
            <p:spPr>
              <a:xfrm>
                <a:off x="5266176" y="2103560"/>
                <a:ext cx="1045285" cy="426625"/>
              </a:xfrm>
              <a:prstGeom prst="rect">
                <a:avLst/>
              </a:prstGeom>
              <a:blipFill>
                <a:blip r:embed="rId6"/>
                <a:stretch>
                  <a:fillRect l="-8434" t="-20000" b="-3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8D6A059F-F1F1-F54D-BAC3-B14D1E4BF1E1}"/>
                  </a:ext>
                </a:extLst>
              </p:cNvPr>
              <p:cNvSpPr txBox="1">
                <a:spLocks/>
              </p:cNvSpPr>
              <p:nvPr/>
            </p:nvSpPr>
            <p:spPr>
              <a:xfrm>
                <a:off x="9495902" y="2103560"/>
                <a:ext cx="1045285" cy="426625"/>
              </a:xfrm>
              <a:prstGeom prst="rect">
                <a:avLst/>
              </a:prstGeom>
            </p:spPr>
            <p:txBody>
              <a:bodyPr vert="horz" lIns="91440" tIns="45720" rIns="91440" bIns="45720" rtlCol="0" anchor="ctr">
                <a:normAutofit fontScale="92500"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dirty="0"/>
                  <a:t>Tree </a:t>
                </a:r>
                <a14:m>
                  <m:oMath xmlns:m="http://schemas.openxmlformats.org/officeDocument/2006/math">
                    <m:r>
                      <a:rPr lang="en-CA" b="0" i="1" dirty="0" smtClean="0">
                        <a:latin typeface="Cambria Math" panose="02040503050406030204" pitchFamily="18" charset="0"/>
                      </a:rPr>
                      <m:t>𝐵</m:t>
                    </m:r>
                  </m:oMath>
                </a14:m>
                <a:endParaRPr lang="en-CA" i="1" dirty="0"/>
              </a:p>
            </p:txBody>
          </p:sp>
        </mc:Choice>
        <mc:Fallback>
          <p:sp>
            <p:nvSpPr>
              <p:cNvPr id="9" name="Content Placeholder 2">
                <a:extLst>
                  <a:ext uri="{FF2B5EF4-FFF2-40B4-BE49-F238E27FC236}">
                    <a16:creationId xmlns:a16="http://schemas.microsoft.com/office/drawing/2014/main" id="{8D6A059F-F1F1-F54D-BAC3-B14D1E4BF1E1}"/>
                  </a:ext>
                </a:extLst>
              </p:cNvPr>
              <p:cNvSpPr txBox="1">
                <a:spLocks noRot="1" noChangeAspect="1" noMove="1" noResize="1" noEditPoints="1" noAdjustHandles="1" noChangeArrowheads="1" noChangeShapeType="1" noTextEdit="1"/>
              </p:cNvSpPr>
              <p:nvPr/>
            </p:nvSpPr>
            <p:spPr>
              <a:xfrm>
                <a:off x="9495902" y="2103560"/>
                <a:ext cx="1045285" cy="426625"/>
              </a:xfrm>
              <a:prstGeom prst="rect">
                <a:avLst/>
              </a:prstGeom>
              <a:blipFill>
                <a:blip r:embed="rId7"/>
                <a:stretch>
                  <a:fillRect l="-7229" t="-11429" b="-22857"/>
                </a:stretch>
              </a:blipFill>
            </p:spPr>
            <p:txBody>
              <a:bodyPr/>
              <a:lstStyle/>
              <a:p>
                <a:r>
                  <a:rPr lang="en-US">
                    <a:noFill/>
                  </a:rPr>
                  <a:t> </a:t>
                </a:r>
              </a:p>
            </p:txBody>
          </p:sp>
        </mc:Fallback>
      </mc:AlternateContent>
    </p:spTree>
    <p:extLst>
      <p:ext uri="{BB962C8B-B14F-4D97-AF65-F5344CB8AC3E}">
        <p14:creationId xmlns:p14="http://schemas.microsoft.com/office/powerpoint/2010/main" val="161384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F6C67-080D-0745-9959-3AEA01BF2A0A}"/>
              </a:ext>
            </a:extLst>
          </p:cNvPr>
          <p:cNvSpPr>
            <a:spLocks noGrp="1"/>
          </p:cNvSpPr>
          <p:nvPr>
            <p:ph type="title"/>
          </p:nvPr>
        </p:nvSpPr>
        <p:spPr/>
        <p:txBody>
          <a:bodyPr/>
          <a:lstStyle/>
          <a:p>
            <a:r>
              <a:rPr lang="en-US" dirty="0"/>
              <a:t>EXERCISE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7EE883-A93C-3F48-8637-C876AD011E7C}"/>
                  </a:ext>
                </a:extLst>
              </p:cNvPr>
              <p:cNvSpPr>
                <a:spLocks noGrp="1"/>
              </p:cNvSpPr>
              <p:nvPr>
                <p:ph idx="1"/>
              </p:nvPr>
            </p:nvSpPr>
            <p:spPr/>
            <p:txBody>
              <a:bodyPr/>
              <a:lstStyle/>
              <a:p>
                <a:r>
                  <a:rPr lang="en-US" dirty="0"/>
                  <a:t>Explore the </a:t>
                </a:r>
                <a:r>
                  <a:rPr lang="en-US" dirty="0" err="1">
                    <a:latin typeface="Courant" panose="02000509030000020004" pitchFamily="49" charset="0"/>
                  </a:rPr>
                  <a:t>UniversalBank.csv</a:t>
                </a:r>
                <a:r>
                  <a:rPr lang="en-US" dirty="0">
                    <a:latin typeface="Courant" panose="02000509030000020004" pitchFamily="49" charset="0"/>
                  </a:rPr>
                  <a:t> </a:t>
                </a:r>
                <a:r>
                  <a:rPr lang="en-US" dirty="0"/>
                  <a:t>dataset. Can you come up with a reasonable guess as to what each of the variables represent? </a:t>
                </a:r>
              </a:p>
              <a:p>
                <a:pPr marL="457200" indent="-457200">
                  <a:buAutoNum type="arabicPeriod"/>
                </a:pPr>
                <a:r>
                  <a:rPr lang="en-US" dirty="0"/>
                  <a:t>How many variables are used in the construction of tree </a:t>
                </a:r>
                <a14:m>
                  <m:oMath xmlns:m="http://schemas.openxmlformats.org/officeDocument/2006/math">
                    <m:r>
                      <a:rPr lang="en-US" i="1" dirty="0" smtClean="0">
                        <a:latin typeface="Cambria Math" panose="02040503050406030204" pitchFamily="18" charset="0"/>
                      </a:rPr>
                      <m:t>𝐴</m:t>
                    </m:r>
                  </m:oMath>
                </a14:m>
                <a:r>
                  <a:rPr lang="en-US" dirty="0"/>
                  <a:t>? Of tree </a:t>
                </a:r>
                <a14:m>
                  <m:oMath xmlns:m="http://schemas.openxmlformats.org/officeDocument/2006/math">
                    <m:r>
                      <a:rPr lang="en-US" i="1" dirty="0" smtClean="0">
                        <a:latin typeface="Cambria Math" panose="02040503050406030204" pitchFamily="18" charset="0"/>
                      </a:rPr>
                      <m:t>𝐵</m:t>
                    </m:r>
                  </m:oMath>
                </a14:m>
                <a:r>
                  <a:rPr lang="en-US" dirty="0"/>
                  <a:t>?</a:t>
                </a:r>
              </a:p>
              <a:p>
                <a:pPr marL="457200" indent="-457200">
                  <a:buAutoNum type="arabicPeriod"/>
                </a:pPr>
                <a:r>
                  <a:rPr lang="en-US" dirty="0"/>
                  <a:t>Is the following decision rule valid or not for tree </a:t>
                </a:r>
                <a14:m>
                  <m:oMath xmlns:m="http://schemas.openxmlformats.org/officeDocument/2006/math">
                    <m:r>
                      <a:rPr lang="en-US" i="1" dirty="0" smtClean="0">
                        <a:latin typeface="Cambria Math" panose="02040503050406030204" pitchFamily="18" charset="0"/>
                      </a:rPr>
                      <m:t>𝐴</m:t>
                    </m:r>
                  </m:oMath>
                </a14:m>
                <a:r>
                  <a:rPr lang="en-US" dirty="0"/>
                  <a:t>: </a:t>
                </a:r>
                <a:br>
                  <a:rPr lang="en-US" dirty="0"/>
                </a:br>
                <a:r>
                  <a:rPr lang="en-US" dirty="0"/>
                  <a:t>           IF (</a:t>
                </a:r>
                <a14:m>
                  <m:oMath xmlns:m="http://schemas.openxmlformats.org/officeDocument/2006/math">
                    <m:r>
                      <m:rPr>
                        <m:nor/>
                      </m:rPr>
                      <a:rPr lang="en-US"/>
                      <m:t>Income</m:t>
                    </m:r>
                    <m:r>
                      <a:rPr lang="en-US" i="1">
                        <a:latin typeface="Cambria Math" panose="02040503050406030204" pitchFamily="18" charset="0"/>
                      </a:rPr>
                      <m:t>≥114</m:t>
                    </m:r>
                  </m:oMath>
                </a14:m>
                <a:r>
                  <a:rPr lang="en-US" dirty="0"/>
                  <a:t>) AND (</a:t>
                </a:r>
                <a14:m>
                  <m:oMath xmlns:m="http://schemas.openxmlformats.org/officeDocument/2006/math">
                    <m:r>
                      <m:rPr>
                        <m:nor/>
                      </m:rPr>
                      <a:rPr lang="en-US"/>
                      <m:t>Education</m:t>
                    </m:r>
                    <m:r>
                      <a:rPr lang="en-US" i="1">
                        <a:latin typeface="Cambria Math" panose="02040503050406030204" pitchFamily="18" charset="0"/>
                      </a:rPr>
                      <m:t>≥1.5</m:t>
                    </m:r>
                  </m:oMath>
                </a14:m>
                <a:r>
                  <a:rPr lang="en-US" dirty="0"/>
                  <a:t>) </a:t>
                </a:r>
                <a:br>
                  <a:rPr lang="en-US" dirty="0"/>
                </a:br>
                <a:r>
                  <a:rPr lang="en-US" dirty="0"/>
                  <a:t>           THEN (</a:t>
                </a:r>
                <a14:m>
                  <m:oMath xmlns:m="http://schemas.openxmlformats.org/officeDocument/2006/math">
                    <m:r>
                      <m:rPr>
                        <m:nor/>
                      </m:rPr>
                      <a:rPr lang="en-US"/>
                      <m:t>Personal</m:t>
                    </m:r>
                    <m:r>
                      <m:rPr>
                        <m:nor/>
                      </m:rPr>
                      <a:rPr lang="en-US"/>
                      <m:t> </m:t>
                    </m:r>
                    <m:r>
                      <m:rPr>
                        <m:nor/>
                      </m:rPr>
                      <a:rPr lang="en-US"/>
                      <m:t>Loan</m:t>
                    </m:r>
                    <m:r>
                      <a:rPr lang="en-US" i="1">
                        <a:latin typeface="Cambria Math" panose="02040503050406030204" pitchFamily="18" charset="0"/>
                      </a:rPr>
                      <m:t> = 1</m:t>
                    </m:r>
                  </m:oMath>
                </a14:m>
                <a:r>
                  <a:rPr lang="en-US" dirty="0"/>
                  <a:t>)?</a:t>
                </a:r>
                <a:r>
                  <a:rPr lang="en-CA" dirty="0">
                    <a:effectLst/>
                  </a:rPr>
                  <a:t> </a:t>
                </a:r>
                <a:endParaRPr lang="en-CA" dirty="0"/>
              </a:p>
              <a:p>
                <a:pPr marL="457200" indent="-457200">
                  <a:buAutoNum type="arabicPeriod"/>
                </a:pPr>
                <a:r>
                  <a:rPr lang="en-US" dirty="0"/>
                  <a:t>Is the following decision rule valid or not for tree </a:t>
                </a:r>
                <a14:m>
                  <m:oMath xmlns:m="http://schemas.openxmlformats.org/officeDocument/2006/math">
                    <m:r>
                      <a:rPr lang="en-US" i="1" dirty="0" smtClean="0">
                        <a:latin typeface="Cambria Math" panose="02040503050406030204" pitchFamily="18" charset="0"/>
                      </a:rPr>
                      <m:t>𝐵</m:t>
                    </m:r>
                  </m:oMath>
                </a14:m>
                <a:r>
                  <a:rPr lang="en-US" dirty="0"/>
                  <a:t>: </a:t>
                </a:r>
                <a:br>
                  <a:rPr lang="en-US" dirty="0"/>
                </a:br>
                <a:r>
                  <a:rPr lang="en-US" dirty="0"/>
                  <a:t>           IF (</a:t>
                </a:r>
                <a14:m>
                  <m:oMath xmlns:m="http://schemas.openxmlformats.org/officeDocument/2006/math">
                    <m:r>
                      <m:rPr>
                        <m:nor/>
                      </m:rPr>
                      <a:rPr lang="en-US"/>
                      <m:t>Income</m:t>
                    </m:r>
                    <m:r>
                      <a:rPr lang="en-US" i="1">
                        <a:latin typeface="Cambria Math" panose="02040503050406030204" pitchFamily="18" charset="0"/>
                      </a:rPr>
                      <m:t>&lt;92</m:t>
                    </m:r>
                  </m:oMath>
                </a14:m>
                <a:r>
                  <a:rPr lang="en-US" dirty="0"/>
                  <a:t>) AND (</a:t>
                </a:r>
                <a14:m>
                  <m:oMath xmlns:m="http://schemas.openxmlformats.org/officeDocument/2006/math">
                    <m:r>
                      <m:rPr>
                        <m:nor/>
                      </m:rPr>
                      <a:rPr lang="en-US"/>
                      <m:t>CCAvg</m:t>
                    </m:r>
                    <m:r>
                      <a:rPr lang="en-US" i="1">
                        <a:latin typeface="Cambria Math" panose="02040503050406030204" pitchFamily="18" charset="0"/>
                      </a:rPr>
                      <m:t>≥3</m:t>
                    </m:r>
                  </m:oMath>
                </a14:m>
                <a:r>
                  <a:rPr lang="en-US" dirty="0"/>
                  <a:t>) AND (</a:t>
                </a:r>
                <a14:m>
                  <m:oMath xmlns:m="http://schemas.openxmlformats.org/officeDocument/2006/math">
                    <m:r>
                      <m:rPr>
                        <m:nor/>
                      </m:rPr>
                      <a:rPr lang="en-US"/>
                      <m:t>CD</m:t>
                    </m:r>
                    <m:r>
                      <m:rPr>
                        <m:nor/>
                      </m:rPr>
                      <a:rPr lang="en-US"/>
                      <m:t>.</m:t>
                    </m:r>
                    <m:r>
                      <m:rPr>
                        <m:nor/>
                      </m:rPr>
                      <a:rPr lang="en-US"/>
                      <m:t>Account</m:t>
                    </m:r>
                    <m:r>
                      <a:rPr lang="en-US" i="1">
                        <a:latin typeface="Cambria Math" panose="02040503050406030204" pitchFamily="18" charset="0"/>
                      </a:rPr>
                      <m:t>&lt;0.5</m:t>
                    </m:r>
                  </m:oMath>
                </a14:m>
                <a:r>
                  <a:rPr lang="en-US" dirty="0"/>
                  <a:t>) </a:t>
                </a:r>
                <a:br>
                  <a:rPr lang="en-CA" dirty="0"/>
                </a:br>
                <a:r>
                  <a:rPr lang="en-CA" dirty="0"/>
                  <a:t>	    </a:t>
                </a:r>
                <a:r>
                  <a:rPr lang="en-US" dirty="0"/>
                  <a:t>THEN (</a:t>
                </a:r>
                <a14:m>
                  <m:oMath xmlns:m="http://schemas.openxmlformats.org/officeDocument/2006/math">
                    <m:r>
                      <m:rPr>
                        <m:nor/>
                      </m:rPr>
                      <a:rPr lang="en-US"/>
                      <m:t>Personal</m:t>
                    </m:r>
                    <m:r>
                      <m:rPr>
                        <m:nor/>
                      </m:rPr>
                      <a:rPr lang="en-US"/>
                      <m:t> </m:t>
                    </m:r>
                    <m:r>
                      <m:rPr>
                        <m:nor/>
                      </m:rPr>
                      <a:rPr lang="en-US"/>
                      <m:t>Loan</m:t>
                    </m:r>
                    <m:r>
                      <a:rPr lang="en-US" i="1">
                        <a:latin typeface="Cambria Math" panose="02040503050406030204" pitchFamily="18" charset="0"/>
                      </a:rPr>
                      <m:t> = 0</m:t>
                    </m:r>
                  </m:oMath>
                </a14:m>
                <a:r>
                  <a:rPr lang="en-US" dirty="0"/>
                  <a:t>)?</a:t>
                </a:r>
                <a:r>
                  <a:rPr lang="en-CA" dirty="0">
                    <a:effectLst/>
                  </a:rPr>
                  <a:t> </a:t>
                </a:r>
                <a:endParaRPr lang="en-US" dirty="0"/>
              </a:p>
            </p:txBody>
          </p:sp>
        </mc:Choice>
        <mc:Fallback xmlns="">
          <p:sp>
            <p:nvSpPr>
              <p:cNvPr id="3" name="Content Placeholder 2">
                <a:extLst>
                  <a:ext uri="{FF2B5EF4-FFF2-40B4-BE49-F238E27FC236}">
                    <a16:creationId xmlns:a16="http://schemas.microsoft.com/office/drawing/2014/main" id="{877EE883-A93C-3F48-8637-C876AD011E7C}"/>
                  </a:ext>
                </a:extLst>
              </p:cNvPr>
              <p:cNvSpPr>
                <a:spLocks noGrp="1" noRot="1" noChangeAspect="1" noMove="1" noResize="1" noEditPoints="1" noAdjustHandles="1" noChangeArrowheads="1" noChangeShapeType="1" noTextEdit="1"/>
              </p:cNvSpPr>
              <p:nvPr>
                <p:ph idx="1"/>
              </p:nvPr>
            </p:nvSpPr>
            <p:spPr>
              <a:blipFill>
                <a:blip r:embed="rId2"/>
                <a:stretch>
                  <a:fillRect l="-806"/>
                </a:stretch>
              </a:blipFill>
            </p:spPr>
            <p:txBody>
              <a:bodyPr/>
              <a:lstStyle/>
              <a:p>
                <a:r>
                  <a:rPr lang="en-US">
                    <a:noFill/>
                  </a:rPr>
                  <a:t> </a:t>
                </a:r>
              </a:p>
            </p:txBody>
          </p:sp>
        </mc:Fallback>
      </mc:AlternateContent>
    </p:spTree>
    <p:extLst>
      <p:ext uri="{BB962C8B-B14F-4D97-AF65-F5344CB8AC3E}">
        <p14:creationId xmlns:p14="http://schemas.microsoft.com/office/powerpoint/2010/main" val="226358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F6C67-080D-0745-9959-3AEA01BF2A0A}"/>
              </a:ext>
            </a:extLst>
          </p:cNvPr>
          <p:cNvSpPr>
            <a:spLocks noGrp="1"/>
          </p:cNvSpPr>
          <p:nvPr>
            <p:ph type="title"/>
          </p:nvPr>
        </p:nvSpPr>
        <p:spPr/>
        <p:txBody>
          <a:bodyPr/>
          <a:lstStyle/>
          <a:p>
            <a:r>
              <a:rPr lang="en-US" dirty="0"/>
              <a:t>EXERCISE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7EE883-A93C-3F48-8637-C876AD011E7C}"/>
                  </a:ext>
                </a:extLst>
              </p:cNvPr>
              <p:cNvSpPr>
                <a:spLocks noGrp="1"/>
              </p:cNvSpPr>
              <p:nvPr>
                <p:ph idx="1"/>
              </p:nvPr>
            </p:nvSpPr>
            <p:spPr/>
            <p:txBody>
              <a:bodyPr/>
              <a:lstStyle/>
              <a:p>
                <a:pPr marL="457200" indent="-457200">
                  <a:buAutoNum type="arabicPeriod" startAt="4"/>
                </a:pPr>
                <a:r>
                  <a:rPr lang="en-US" dirty="0"/>
                  <a:t>What prediction would tree </a:t>
                </a:r>
                <a14:m>
                  <m:oMath xmlns:m="http://schemas.openxmlformats.org/officeDocument/2006/math">
                    <m:r>
                      <a:rPr lang="en-US" i="1" dirty="0" smtClean="0">
                        <a:latin typeface="Cambria Math" panose="02040503050406030204" pitchFamily="18" charset="0"/>
                      </a:rPr>
                      <m:t>𝐴</m:t>
                    </m:r>
                  </m:oMath>
                </a14:m>
                <a:r>
                  <a:rPr lang="en-US" dirty="0"/>
                  <a:t> make for a customer with: </a:t>
                </a:r>
                <a:endParaRPr lang="en-CA" dirty="0"/>
              </a:p>
              <a:p>
                <a:r>
                  <a:rPr lang="en-US" dirty="0"/>
                  <a:t>           - yearly income of 94,000$USD (</a:t>
                </a:r>
                <a14:m>
                  <m:oMath xmlns:m="http://schemas.openxmlformats.org/officeDocument/2006/math">
                    <m:r>
                      <m:rPr>
                        <m:nor/>
                      </m:rPr>
                      <a:rPr lang="en-US"/>
                      <m:t>Income</m:t>
                    </m:r>
                    <m:r>
                      <m:rPr>
                        <m:nor/>
                      </m:rPr>
                      <a:rPr lang="en-US"/>
                      <m:t> = 94</m:t>
                    </m:r>
                  </m:oMath>
                </a14:m>
                <a:r>
                  <a:rPr lang="en-US" dirty="0"/>
                  <a:t>),</a:t>
                </a:r>
                <a:endParaRPr lang="en-CA" dirty="0"/>
              </a:p>
              <a:p>
                <a:r>
                  <a:rPr lang="en-US" dirty="0"/>
                  <a:t>           - 2 kids (</a:t>
                </a:r>
                <a14:m>
                  <m:oMath xmlns:m="http://schemas.openxmlformats.org/officeDocument/2006/math">
                    <m:r>
                      <m:rPr>
                        <m:nor/>
                      </m:rPr>
                      <a:rPr lang="en-US"/>
                      <m:t>Family</m:t>
                    </m:r>
                    <m:r>
                      <m:rPr>
                        <m:nor/>
                      </m:rPr>
                      <a:rPr lang="en-US"/>
                      <m:t> = 4</m:t>
                    </m:r>
                  </m:oMath>
                </a14:m>
                <a:r>
                  <a:rPr lang="en-US" dirty="0"/>
                  <a:t>), </a:t>
                </a:r>
                <a:endParaRPr lang="en-CA" dirty="0"/>
              </a:p>
              <a:p>
                <a:r>
                  <a:rPr lang="en-US" dirty="0"/>
                  <a:t>           - no certificate of deposit with the bank (</a:t>
                </a:r>
                <a14:m>
                  <m:oMath xmlns:m="http://schemas.openxmlformats.org/officeDocument/2006/math">
                    <m:r>
                      <m:rPr>
                        <m:nor/>
                      </m:rPr>
                      <a:rPr lang="en-US"/>
                      <m:t>CD</m:t>
                    </m:r>
                    <m:r>
                      <m:rPr>
                        <m:nor/>
                      </m:rPr>
                      <a:rPr lang="en-US"/>
                      <m:t>.</m:t>
                    </m:r>
                    <m:r>
                      <m:rPr>
                        <m:nor/>
                      </m:rPr>
                      <a:rPr lang="en-US"/>
                      <m:t>Account</m:t>
                    </m:r>
                    <m:r>
                      <m:rPr>
                        <m:nor/>
                      </m:rPr>
                      <a:rPr lang="en-US"/>
                      <m:t> = 0</m:t>
                    </m:r>
                  </m:oMath>
                </a14:m>
                <a:r>
                  <a:rPr lang="en-US" dirty="0"/>
                  <a:t>), </a:t>
                </a:r>
                <a:endParaRPr lang="en-CA" dirty="0"/>
              </a:p>
              <a:p>
                <a:r>
                  <a:rPr lang="en-US" dirty="0"/>
                  <a:t>           - a credit card interest rate of 3.2% (</a:t>
                </a:r>
                <a14:m>
                  <m:oMath xmlns:m="http://schemas.openxmlformats.org/officeDocument/2006/math">
                    <m:r>
                      <m:rPr>
                        <m:nor/>
                      </m:rPr>
                      <a:rPr lang="en-US"/>
                      <m:t>CCAvg</m:t>
                    </m:r>
                    <m:r>
                      <m:rPr>
                        <m:nor/>
                      </m:rPr>
                      <a:rPr lang="en-US"/>
                      <m:t> = 3.2</m:t>
                    </m:r>
                  </m:oMath>
                </a14:m>
                <a:r>
                  <a:rPr lang="en-US" dirty="0"/>
                  <a:t>), and</a:t>
                </a:r>
                <a:endParaRPr lang="en-CA" dirty="0"/>
              </a:p>
              <a:p>
                <a:r>
                  <a:rPr lang="en-US" dirty="0"/>
                  <a:t>           - a graduate degree in Engineering (</a:t>
                </a:r>
                <a14:m>
                  <m:oMath xmlns:m="http://schemas.openxmlformats.org/officeDocument/2006/math">
                    <m:r>
                      <m:rPr>
                        <m:nor/>
                      </m:rPr>
                      <a:rPr lang="en-US"/>
                      <m:t>Education</m:t>
                    </m:r>
                    <m:r>
                      <m:rPr>
                        <m:nor/>
                      </m:rPr>
                      <a:rPr lang="en-US"/>
                      <m:t> = 3</m:t>
                    </m:r>
                  </m:oMath>
                </a14:m>
                <a:r>
                  <a:rPr lang="en-US" dirty="0"/>
                  <a:t>).</a:t>
                </a:r>
                <a:r>
                  <a:rPr lang="en-CA" dirty="0"/>
                  <a:t> </a:t>
                </a:r>
              </a:p>
              <a:p>
                <a:pPr marL="457200" indent="-457200">
                  <a:buFont typeface="+mj-lt"/>
                  <a:buAutoNum type="arabicPeriod" startAt="5"/>
                </a:pPr>
                <a:r>
                  <a:rPr lang="en-CA" dirty="0"/>
                  <a:t>What about tree </a:t>
                </a:r>
                <a14:m>
                  <m:oMath xmlns:m="http://schemas.openxmlformats.org/officeDocument/2006/math">
                    <m:r>
                      <a:rPr lang="en-CA" i="1" dirty="0" smtClean="0">
                        <a:latin typeface="Cambria Math" panose="02040503050406030204" pitchFamily="18" charset="0"/>
                      </a:rPr>
                      <m:t>𝐵</m:t>
                    </m:r>
                  </m:oMath>
                </a14:m>
                <a:r>
                  <a:rPr lang="en-CA" dirty="0"/>
                  <a:t>? </a:t>
                </a:r>
                <a:endParaRPr lang="en-US" dirty="0"/>
              </a:p>
            </p:txBody>
          </p:sp>
        </mc:Choice>
        <mc:Fallback xmlns="">
          <p:sp>
            <p:nvSpPr>
              <p:cNvPr id="3" name="Content Placeholder 2">
                <a:extLst>
                  <a:ext uri="{FF2B5EF4-FFF2-40B4-BE49-F238E27FC236}">
                    <a16:creationId xmlns:a16="http://schemas.microsoft.com/office/drawing/2014/main" id="{877EE883-A93C-3F48-8637-C876AD011E7C}"/>
                  </a:ext>
                </a:extLst>
              </p:cNvPr>
              <p:cNvSpPr>
                <a:spLocks noGrp="1" noRot="1" noChangeAspect="1" noMove="1" noResize="1" noEditPoints="1" noAdjustHandles="1" noChangeArrowheads="1" noChangeShapeType="1" noTextEdit="1"/>
              </p:cNvSpPr>
              <p:nvPr>
                <p:ph idx="1"/>
              </p:nvPr>
            </p:nvSpPr>
            <p:spPr>
              <a:blipFill>
                <a:blip r:embed="rId2"/>
                <a:stretch>
                  <a:fillRect l="-806"/>
                </a:stretch>
              </a:blipFill>
            </p:spPr>
            <p:txBody>
              <a:bodyPr/>
              <a:lstStyle/>
              <a:p>
                <a:r>
                  <a:rPr lang="en-US">
                    <a:noFill/>
                  </a:rPr>
                  <a:t> </a:t>
                </a:r>
              </a:p>
            </p:txBody>
          </p:sp>
        </mc:Fallback>
      </mc:AlternateContent>
    </p:spTree>
    <p:extLst>
      <p:ext uri="{BB962C8B-B14F-4D97-AF65-F5344CB8AC3E}">
        <p14:creationId xmlns:p14="http://schemas.microsoft.com/office/powerpoint/2010/main" val="235907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 AND VALIDATION</a:t>
            </a:r>
          </a:p>
        </p:txBody>
      </p:sp>
      <p:sp>
        <p:nvSpPr>
          <p:cNvPr id="3" name="Text Placeholder 2"/>
          <p:cNvSpPr>
            <a:spLocks noGrp="1"/>
          </p:cNvSpPr>
          <p:nvPr>
            <p:ph type="body" idx="1"/>
          </p:nvPr>
        </p:nvSpPr>
        <p:spPr/>
        <p:txBody>
          <a:bodyPr/>
          <a:lstStyle/>
          <a:p>
            <a:r>
              <a:rPr lang="en-US" dirty="0"/>
              <a:t>CLASSIFICATION AND VALUE ESTIMATION</a:t>
            </a:r>
          </a:p>
        </p:txBody>
      </p:sp>
      <p:sp>
        <p:nvSpPr>
          <p:cNvPr id="4" name="Rectangle 3">
            <a:extLst>
              <a:ext uri="{FF2B5EF4-FFF2-40B4-BE49-F238E27FC236}">
                <a16:creationId xmlns:a16="http://schemas.microsoft.com/office/drawing/2014/main" id="{AEF3A62E-71DC-1C4A-A7CD-65776B52789D}"/>
              </a:ext>
            </a:extLst>
          </p:cNvPr>
          <p:cNvSpPr/>
          <p:nvPr/>
        </p:nvSpPr>
        <p:spPr>
          <a:xfrm>
            <a:off x="581192" y="5484926"/>
            <a:ext cx="11029614" cy="553998"/>
          </a:xfrm>
          <a:prstGeom prst="rect">
            <a:avLst/>
          </a:prstGeom>
        </p:spPr>
        <p:txBody>
          <a:bodyPr wrap="square">
            <a:spAutoFit/>
          </a:bodyPr>
          <a:lstStyle/>
          <a:p>
            <a:pPr algn="ctr"/>
            <a:r>
              <a:rPr lang="en-US" dirty="0">
                <a:solidFill>
                  <a:schemeClr val="bg1"/>
                </a:solidFill>
                <a:latin typeface="Dagny OT" panose="020B0504020201020104" pitchFamily="34" charset="77"/>
              </a:rPr>
              <a:t>“Random trees, and forests, and jungles, oh my!!”</a:t>
            </a:r>
          </a:p>
          <a:p>
            <a:pPr algn="r"/>
            <a:r>
              <a:rPr lang="en-US" sz="1200" dirty="0">
                <a:solidFill>
                  <a:schemeClr val="bg1"/>
                </a:solidFill>
                <a:latin typeface="Dagny OT" panose="020B0504020201020104" pitchFamily="34" charset="77"/>
              </a:rPr>
              <a:t>(unknown)</a:t>
            </a:r>
          </a:p>
        </p:txBody>
      </p:sp>
    </p:spTree>
    <p:extLst>
      <p:ext uri="{BB962C8B-B14F-4D97-AF65-F5344CB8AC3E}">
        <p14:creationId xmlns:p14="http://schemas.microsoft.com/office/powerpoint/2010/main" val="117545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MINNESOTA TAX AUDIT</a:t>
            </a:r>
          </a:p>
        </p:txBody>
      </p:sp>
      <p:sp>
        <p:nvSpPr>
          <p:cNvPr id="3" name="Text Placeholder 2"/>
          <p:cNvSpPr>
            <a:spLocks noGrp="1"/>
          </p:cNvSpPr>
          <p:nvPr>
            <p:ph type="body" idx="1"/>
          </p:nvPr>
        </p:nvSpPr>
        <p:spPr/>
        <p:txBody>
          <a:bodyPr/>
          <a:lstStyle/>
          <a:p>
            <a:r>
              <a:rPr lang="en-US" dirty="0"/>
              <a:t>CLASSIFICATION AND VALUE ESTIMATION</a:t>
            </a:r>
          </a:p>
        </p:txBody>
      </p:sp>
      <p:sp>
        <p:nvSpPr>
          <p:cNvPr id="4" name="Rectangle 3">
            <a:extLst>
              <a:ext uri="{FF2B5EF4-FFF2-40B4-BE49-F238E27FC236}">
                <a16:creationId xmlns:a16="http://schemas.microsoft.com/office/drawing/2014/main" id="{AEF3A62E-71DC-1C4A-A7CD-65776B52789D}"/>
              </a:ext>
            </a:extLst>
          </p:cNvPr>
          <p:cNvSpPr/>
          <p:nvPr/>
        </p:nvSpPr>
        <p:spPr>
          <a:xfrm>
            <a:off x="574843" y="5320567"/>
            <a:ext cx="11029614" cy="800219"/>
          </a:xfrm>
          <a:prstGeom prst="rect">
            <a:avLst/>
          </a:prstGeom>
        </p:spPr>
        <p:txBody>
          <a:bodyPr wrap="square">
            <a:spAutoFit/>
          </a:bodyPr>
          <a:lstStyle/>
          <a:p>
            <a:r>
              <a:rPr lang="en-US" dirty="0">
                <a:solidFill>
                  <a:schemeClr val="bg1"/>
                </a:solidFill>
                <a:latin typeface="Dagny OT" panose="020B0504020201020104" pitchFamily="34" charset="77"/>
              </a:rPr>
              <a:t>Data mining based tax audit selection: a case study of a pilot project at the Minnesota Department of Revenue</a:t>
            </a:r>
            <a:endParaRPr lang="en-US" dirty="0">
              <a:solidFill>
                <a:schemeClr val="bg1"/>
              </a:solidFill>
              <a:latin typeface="Dagny OT" panose="020B0504020201020104" pitchFamily="34" charset="77"/>
              <a:ea typeface="Helvetica Light" charset="0"/>
              <a:cs typeface="Helvetica Light" charset="0"/>
            </a:endParaRPr>
          </a:p>
          <a:p>
            <a:endParaRPr lang="en-US" sz="1000" dirty="0">
              <a:solidFill>
                <a:schemeClr val="bg1"/>
              </a:solidFill>
              <a:latin typeface="Dagny OT" panose="020B0504020201020104" pitchFamily="34" charset="77"/>
              <a:ea typeface="Helvetica Light" charset="0"/>
              <a:cs typeface="Helvetica Light" charset="0"/>
            </a:endParaRPr>
          </a:p>
          <a:p>
            <a:pPr algn="r"/>
            <a:r>
              <a:rPr lang="en-US" sz="1400" dirty="0">
                <a:solidFill>
                  <a:schemeClr val="bg1"/>
                </a:solidFill>
                <a:latin typeface="Dagny OT" panose="020B0504020201020104" pitchFamily="34" charset="77"/>
              </a:rPr>
              <a:t>(Hsu, W., Pathak, N., </a:t>
            </a:r>
            <a:r>
              <a:rPr lang="en-US" sz="1400" dirty="0" err="1">
                <a:solidFill>
                  <a:schemeClr val="bg1"/>
                </a:solidFill>
                <a:latin typeface="Dagny OT" panose="020B0504020201020104" pitchFamily="34" charset="77"/>
              </a:rPr>
              <a:t>Srivatsava</a:t>
            </a:r>
            <a:r>
              <a:rPr lang="en-US" sz="1400" dirty="0">
                <a:solidFill>
                  <a:schemeClr val="bg1"/>
                </a:solidFill>
                <a:latin typeface="Dagny OT" panose="020B0504020201020104" pitchFamily="34" charset="77"/>
              </a:rPr>
              <a:t>, J., </a:t>
            </a:r>
            <a:r>
              <a:rPr lang="en-US" sz="1400" dirty="0" err="1">
                <a:solidFill>
                  <a:schemeClr val="bg1"/>
                </a:solidFill>
                <a:latin typeface="Dagny OT" panose="020B0504020201020104" pitchFamily="34" charset="77"/>
              </a:rPr>
              <a:t>Tschida</a:t>
            </a:r>
            <a:r>
              <a:rPr lang="en-US" sz="1400" dirty="0">
                <a:solidFill>
                  <a:schemeClr val="bg1"/>
                </a:solidFill>
                <a:latin typeface="Dagny OT" panose="020B0504020201020104" pitchFamily="34" charset="77"/>
              </a:rPr>
              <a:t>, Bjorklund, E. [2013], </a:t>
            </a:r>
            <a:r>
              <a:rPr lang="en-US" sz="1400" i="1" dirty="0">
                <a:solidFill>
                  <a:schemeClr val="bg1"/>
                </a:solidFill>
                <a:latin typeface="Dagny OT" panose="020B0504020201020104" pitchFamily="34" charset="77"/>
              </a:rPr>
              <a:t>Real Word Data Mining Applications</a:t>
            </a:r>
            <a:r>
              <a:rPr lang="en-US" sz="1400" dirty="0">
                <a:solidFill>
                  <a:schemeClr val="bg1"/>
                </a:solidFill>
                <a:latin typeface="Dagny OT" panose="020B0504020201020104" pitchFamily="34" charset="77"/>
              </a:rPr>
              <a:t>, </a:t>
            </a:r>
            <a:r>
              <a:rPr lang="en-US" sz="1400" i="1" dirty="0">
                <a:solidFill>
                  <a:schemeClr val="bg1"/>
                </a:solidFill>
                <a:latin typeface="Dagny OT" panose="020B0504020201020104" pitchFamily="34" charset="77"/>
              </a:rPr>
              <a:t>Annals of Information Systems,</a:t>
            </a:r>
            <a:r>
              <a:rPr lang="en-US" sz="1400" dirty="0">
                <a:solidFill>
                  <a:schemeClr val="bg1"/>
                </a:solidFill>
                <a:latin typeface="Dagny OT" panose="020B0504020201020104" pitchFamily="34" charset="77"/>
              </a:rPr>
              <a:t> v.17, Springer</a:t>
            </a:r>
            <a:r>
              <a:rPr lang="en-US" dirty="0">
                <a:solidFill>
                  <a:schemeClr val="bg1"/>
                </a:solidFill>
                <a:latin typeface="Dagny OT" panose="020B0504020201020104" pitchFamily="34" charset="77"/>
              </a:rPr>
              <a:t>)</a:t>
            </a:r>
            <a:r>
              <a:rPr lang="en-US" i="1" dirty="0">
                <a:solidFill>
                  <a:schemeClr val="bg1"/>
                </a:solidFill>
                <a:latin typeface="Dagny OT" panose="020B0504020201020104" pitchFamily="34" charset="77"/>
              </a:rPr>
              <a:t>.</a:t>
            </a:r>
          </a:p>
        </p:txBody>
      </p:sp>
    </p:spTree>
    <p:extLst>
      <p:ext uri="{BB962C8B-B14F-4D97-AF65-F5344CB8AC3E}">
        <p14:creationId xmlns:p14="http://schemas.microsoft.com/office/powerpoint/2010/main" val="29821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Strengths</a:t>
            </a:r>
            <a:endParaRPr lang="en-US" sz="2400" dirty="0"/>
          </a:p>
        </p:txBody>
      </p:sp>
      <p:sp>
        <p:nvSpPr>
          <p:cNvPr id="3" name="Content Placeholder 2"/>
          <p:cNvSpPr>
            <a:spLocks noGrp="1"/>
          </p:cNvSpPr>
          <p:nvPr>
            <p:ph idx="1"/>
          </p:nvPr>
        </p:nvSpPr>
        <p:spPr/>
        <p:txBody>
          <a:bodyPr/>
          <a:lstStyle/>
          <a:p>
            <a:pPr indent="-228600">
              <a:lnSpc>
                <a:spcPct val="100000"/>
              </a:lnSpc>
            </a:pPr>
            <a:r>
              <a:rPr lang="en-CA" b="1" dirty="0"/>
              <a:t>White box </a:t>
            </a:r>
            <a:r>
              <a:rPr lang="en-CA" dirty="0"/>
              <a:t>model</a:t>
            </a:r>
          </a:p>
          <a:p>
            <a:pPr lvl="1">
              <a:lnSpc>
                <a:spcPct val="100000"/>
              </a:lnSpc>
            </a:pPr>
            <a:r>
              <a:rPr lang="en-CA" dirty="0"/>
              <a:t>predictions can always be explained by following the appropriate paths</a:t>
            </a:r>
          </a:p>
          <a:p>
            <a:pPr indent="-228600">
              <a:lnSpc>
                <a:spcPct val="100000"/>
              </a:lnSpc>
            </a:pPr>
            <a:endParaRPr lang="en-CA" sz="1000" dirty="0"/>
          </a:p>
          <a:p>
            <a:pPr indent="-228600">
              <a:lnSpc>
                <a:spcPct val="100000"/>
              </a:lnSpc>
            </a:pPr>
            <a:r>
              <a:rPr lang="en-CA" dirty="0"/>
              <a:t>Can be used with </a:t>
            </a:r>
            <a:r>
              <a:rPr lang="en-CA" b="1" dirty="0"/>
              <a:t>incomplete</a:t>
            </a:r>
            <a:r>
              <a:rPr lang="en-CA" dirty="0"/>
              <a:t> datasets</a:t>
            </a:r>
          </a:p>
          <a:p>
            <a:pPr indent="-228600">
              <a:lnSpc>
                <a:spcPct val="100000"/>
              </a:lnSpc>
            </a:pPr>
            <a:endParaRPr lang="en-CA" sz="1000" b="1" dirty="0"/>
          </a:p>
          <a:p>
            <a:pPr indent="-228600">
              <a:lnSpc>
                <a:spcPct val="100000"/>
              </a:lnSpc>
            </a:pPr>
            <a:r>
              <a:rPr lang="en-CA" b="1" dirty="0"/>
              <a:t>Built-in</a:t>
            </a:r>
            <a:r>
              <a:rPr lang="en-CA" dirty="0"/>
              <a:t> feature selection</a:t>
            </a:r>
          </a:p>
          <a:p>
            <a:pPr lvl="1">
              <a:lnSpc>
                <a:spcPct val="100000"/>
              </a:lnSpc>
            </a:pPr>
            <a:r>
              <a:rPr lang="en-CA" dirty="0"/>
              <a:t>less relevant features don’t tend to be used as splitting features</a:t>
            </a:r>
          </a:p>
          <a:p>
            <a:pPr indent="-228600">
              <a:lnSpc>
                <a:spcPct val="100000"/>
              </a:lnSpc>
            </a:pPr>
            <a:endParaRPr lang="en-CA" sz="1000" dirty="0"/>
          </a:p>
          <a:p>
            <a:pPr indent="-228600">
              <a:lnSpc>
                <a:spcPct val="100000"/>
              </a:lnSpc>
            </a:pPr>
            <a:r>
              <a:rPr lang="en-CA" dirty="0"/>
              <a:t>Makes </a:t>
            </a:r>
            <a:r>
              <a:rPr lang="en-CA" b="1" dirty="0"/>
              <a:t>no assumption </a:t>
            </a:r>
            <a:r>
              <a:rPr lang="en-CA" dirty="0"/>
              <a:t>about</a:t>
            </a:r>
          </a:p>
          <a:p>
            <a:pPr lvl="1">
              <a:lnSpc>
                <a:spcPct val="100000"/>
              </a:lnSpc>
            </a:pPr>
            <a:r>
              <a:rPr lang="en-CA" dirty="0"/>
              <a:t>independence, constant variance, underlying distributions, co-linearity</a:t>
            </a:r>
          </a:p>
        </p:txBody>
      </p:sp>
    </p:spTree>
    <p:extLst>
      <p:ext uri="{BB962C8B-B14F-4D97-AF65-F5344CB8AC3E}">
        <p14:creationId xmlns:p14="http://schemas.microsoft.com/office/powerpoint/2010/main" val="411831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Limitations</a:t>
            </a:r>
            <a:endParaRPr lang="en-US" sz="2400" dirty="0"/>
          </a:p>
        </p:txBody>
      </p:sp>
      <p:sp>
        <p:nvSpPr>
          <p:cNvPr id="3" name="Content Placeholder 2"/>
          <p:cNvSpPr>
            <a:spLocks noGrp="1"/>
          </p:cNvSpPr>
          <p:nvPr>
            <p:ph idx="1"/>
          </p:nvPr>
        </p:nvSpPr>
        <p:spPr/>
        <p:txBody>
          <a:bodyPr>
            <a:normAutofit lnSpcReduction="10000"/>
          </a:bodyPr>
          <a:lstStyle/>
          <a:p>
            <a:pPr indent="-228600">
              <a:lnSpc>
                <a:spcPct val="100000"/>
              </a:lnSpc>
            </a:pPr>
            <a:r>
              <a:rPr lang="en-CA" b="1" dirty="0"/>
              <a:t>Not as accurate </a:t>
            </a:r>
            <a:r>
              <a:rPr lang="en-CA" dirty="0"/>
              <a:t>as other algorithms (usually)</a:t>
            </a:r>
          </a:p>
          <a:p>
            <a:pPr indent="-228600">
              <a:lnSpc>
                <a:spcPct val="100000"/>
              </a:lnSpc>
            </a:pPr>
            <a:endParaRPr lang="en-CA" sz="1000" b="1" dirty="0"/>
          </a:p>
          <a:p>
            <a:pPr indent="-228600">
              <a:lnSpc>
                <a:spcPct val="100000"/>
              </a:lnSpc>
            </a:pPr>
            <a:r>
              <a:rPr lang="en-CA" b="1" dirty="0"/>
              <a:t>Not robust: </a:t>
            </a:r>
            <a:r>
              <a:rPr lang="en-CA" dirty="0"/>
              <a:t>small changes in the training dataset can lead to a completely different tree, with a completely different predictions</a:t>
            </a:r>
          </a:p>
          <a:p>
            <a:pPr indent="-228600">
              <a:lnSpc>
                <a:spcPct val="100000"/>
              </a:lnSpc>
            </a:pPr>
            <a:endParaRPr lang="en-CA" sz="1000" dirty="0"/>
          </a:p>
          <a:p>
            <a:pPr>
              <a:lnSpc>
                <a:spcPct val="100000"/>
              </a:lnSpc>
            </a:pPr>
            <a:r>
              <a:rPr lang="en-CA" dirty="0"/>
              <a:t>Particularly vulnerable to </a:t>
            </a:r>
            <a:r>
              <a:rPr lang="en-CA" b="1" dirty="0"/>
              <a:t>overfitting</a:t>
            </a:r>
            <a:r>
              <a:rPr lang="en-CA" dirty="0"/>
              <a:t> in the absence of pruning </a:t>
            </a:r>
          </a:p>
          <a:p>
            <a:pPr lvl="1">
              <a:lnSpc>
                <a:spcPct val="100000"/>
              </a:lnSpc>
            </a:pPr>
            <a:r>
              <a:rPr lang="en-CA" dirty="0"/>
              <a:t>pruning procedures are typically convoluted</a:t>
            </a:r>
          </a:p>
          <a:p>
            <a:pPr indent="-228600">
              <a:lnSpc>
                <a:spcPct val="100000"/>
              </a:lnSpc>
            </a:pPr>
            <a:endParaRPr lang="en-CA" sz="1000" dirty="0"/>
          </a:p>
          <a:p>
            <a:pPr indent="-228600">
              <a:lnSpc>
                <a:spcPct val="100000"/>
              </a:lnSpc>
            </a:pPr>
            <a:r>
              <a:rPr lang="en-CA" dirty="0"/>
              <a:t>Optimal decision tree learning is </a:t>
            </a:r>
            <a:r>
              <a:rPr lang="en-CA" b="1" dirty="0"/>
              <a:t>NP-complete</a:t>
            </a:r>
          </a:p>
          <a:p>
            <a:pPr indent="-228600">
              <a:lnSpc>
                <a:spcPct val="100000"/>
              </a:lnSpc>
            </a:pPr>
            <a:endParaRPr lang="en-CA" sz="1000" dirty="0"/>
          </a:p>
          <a:p>
            <a:pPr indent="-228600">
              <a:lnSpc>
                <a:spcPct val="100000"/>
              </a:lnSpc>
            </a:pPr>
            <a:r>
              <a:rPr lang="en-CA" dirty="0"/>
              <a:t>Biased towards categorical features with high number of levels </a:t>
            </a:r>
            <a:endParaRPr lang="en-CA" sz="1000" dirty="0"/>
          </a:p>
        </p:txBody>
      </p:sp>
    </p:spTree>
    <p:extLst>
      <p:ext uri="{BB962C8B-B14F-4D97-AF65-F5344CB8AC3E}">
        <p14:creationId xmlns:p14="http://schemas.microsoft.com/office/powerpoint/2010/main" val="288768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Notes</a:t>
            </a:r>
            <a:endParaRPr lang="en-US" sz="2400" dirty="0"/>
          </a:p>
        </p:txBody>
      </p:sp>
      <p:sp>
        <p:nvSpPr>
          <p:cNvPr id="3" name="Content Placeholder 2"/>
          <p:cNvSpPr>
            <a:spLocks noGrp="1"/>
          </p:cNvSpPr>
          <p:nvPr>
            <p:ph idx="1"/>
          </p:nvPr>
        </p:nvSpPr>
        <p:spPr/>
        <p:txBody>
          <a:bodyPr/>
          <a:lstStyle/>
          <a:p>
            <a:pPr>
              <a:lnSpc>
                <a:spcPct val="100000"/>
              </a:lnSpc>
            </a:pPr>
            <a:r>
              <a:rPr lang="en-CA" b="1" dirty="0"/>
              <a:t>Splitting Metrics</a:t>
            </a:r>
          </a:p>
          <a:p>
            <a:pPr lvl="1">
              <a:lnSpc>
                <a:spcPct val="100000"/>
              </a:lnSpc>
            </a:pPr>
            <a:r>
              <a:rPr lang="en-CA" dirty="0"/>
              <a:t>information gain, Gini impurity, variance reduction, etc. </a:t>
            </a:r>
          </a:p>
          <a:p>
            <a:pPr>
              <a:lnSpc>
                <a:spcPct val="100000"/>
              </a:lnSpc>
            </a:pPr>
            <a:endParaRPr lang="en-CA" sz="1000" dirty="0"/>
          </a:p>
          <a:p>
            <a:pPr>
              <a:lnSpc>
                <a:spcPct val="100000"/>
              </a:lnSpc>
            </a:pPr>
            <a:r>
              <a:rPr lang="en-CA" b="1" dirty="0"/>
              <a:t>Common Algorithms</a:t>
            </a:r>
          </a:p>
          <a:p>
            <a:pPr lvl="1">
              <a:lnSpc>
                <a:spcPct val="100000"/>
              </a:lnSpc>
            </a:pPr>
            <a:r>
              <a:rPr lang="en-CA" dirty="0"/>
              <a:t>Iterative </a:t>
            </a:r>
            <a:r>
              <a:rPr lang="en-CA" dirty="0" err="1"/>
              <a:t>Dichotomiser</a:t>
            </a:r>
            <a:r>
              <a:rPr lang="en-CA" dirty="0"/>
              <a:t> 3, C4.0, C4.5, CHAID, MARS, conditional inference trees, CART</a:t>
            </a:r>
          </a:p>
          <a:p>
            <a:pPr indent="-228600">
              <a:lnSpc>
                <a:spcPct val="100000"/>
              </a:lnSpc>
            </a:pPr>
            <a:endParaRPr lang="en-CA" sz="1000" dirty="0"/>
          </a:p>
          <a:p>
            <a:pPr indent="-228600">
              <a:lnSpc>
                <a:spcPct val="100000"/>
              </a:lnSpc>
            </a:pPr>
            <a:r>
              <a:rPr lang="en-CA" dirty="0"/>
              <a:t>Decision trees can also be combined together using boosting algorithms (</a:t>
            </a:r>
            <a:r>
              <a:rPr lang="en-CA" b="1" dirty="0"/>
              <a:t>AdaBoost</a:t>
            </a:r>
            <a:r>
              <a:rPr lang="en-CA" dirty="0"/>
              <a:t>) or </a:t>
            </a:r>
            <a:r>
              <a:rPr lang="en-CA" b="1" dirty="0"/>
              <a:t>Random Forests</a:t>
            </a:r>
            <a:r>
              <a:rPr lang="en-CA" dirty="0"/>
              <a:t>, providing a type of voting procedure (Ensemble Learning). </a:t>
            </a:r>
          </a:p>
        </p:txBody>
      </p:sp>
    </p:spTree>
    <p:extLst>
      <p:ext uri="{BB962C8B-B14F-4D97-AF65-F5344CB8AC3E}">
        <p14:creationId xmlns:p14="http://schemas.microsoft.com/office/powerpoint/2010/main" val="145702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48D5-5DB7-194F-A093-D58710C71186}"/>
              </a:ext>
            </a:extLst>
          </p:cNvPr>
          <p:cNvSpPr>
            <a:spLocks noGrp="1"/>
          </p:cNvSpPr>
          <p:nvPr>
            <p:ph type="title"/>
          </p:nvPr>
        </p:nvSpPr>
        <p:spPr/>
        <p:txBody>
          <a:bodyPr/>
          <a:lstStyle/>
          <a:p>
            <a:r>
              <a:rPr lang="en-CA" dirty="0"/>
              <a:t>Other Points to Ponder</a:t>
            </a:r>
            <a:endParaRPr lang="en-US" dirty="0"/>
          </a:p>
        </p:txBody>
      </p:sp>
      <p:sp>
        <p:nvSpPr>
          <p:cNvPr id="3" name="Content Placeholder 2">
            <a:extLst>
              <a:ext uri="{FF2B5EF4-FFF2-40B4-BE49-F238E27FC236}">
                <a16:creationId xmlns:a16="http://schemas.microsoft.com/office/drawing/2014/main" id="{072D8981-B927-4549-8491-2B0C74634344}"/>
              </a:ext>
            </a:extLst>
          </p:cNvPr>
          <p:cNvSpPr>
            <a:spLocks noGrp="1"/>
          </p:cNvSpPr>
          <p:nvPr>
            <p:ph idx="1"/>
          </p:nvPr>
        </p:nvSpPr>
        <p:spPr/>
        <p:txBody>
          <a:bodyPr>
            <a:normAutofit lnSpcReduction="10000"/>
          </a:bodyPr>
          <a:lstStyle/>
          <a:p>
            <a:pPr>
              <a:lnSpc>
                <a:spcPct val="100000"/>
              </a:lnSpc>
            </a:pPr>
            <a:r>
              <a:rPr lang="en-CA" dirty="0"/>
              <a:t>Classification is linked to </a:t>
            </a:r>
            <a:r>
              <a:rPr lang="en-CA" b="1" dirty="0"/>
              <a:t>probability estimation</a:t>
            </a:r>
          </a:p>
          <a:p>
            <a:pPr lvl="1">
              <a:lnSpc>
                <a:spcPct val="100000"/>
              </a:lnSpc>
            </a:pPr>
            <a:r>
              <a:rPr lang="en-CA" dirty="0"/>
              <a:t>approaches based on regression models could prove fruitful</a:t>
            </a:r>
          </a:p>
          <a:p>
            <a:pPr>
              <a:lnSpc>
                <a:spcPct val="100000"/>
              </a:lnSpc>
            </a:pPr>
            <a:endParaRPr lang="en-CA" sz="1000" dirty="0"/>
          </a:p>
          <a:p>
            <a:pPr>
              <a:lnSpc>
                <a:spcPct val="100000"/>
              </a:lnSpc>
            </a:pPr>
            <a:r>
              <a:rPr lang="en-CA" b="1" dirty="0"/>
              <a:t>Rare occurrences</a:t>
            </a:r>
            <a:r>
              <a:rPr lang="en-CA" dirty="0"/>
              <a:t> (often more interesting or important) continue to plague classification attempts</a:t>
            </a:r>
          </a:p>
          <a:p>
            <a:pPr lvl="1">
              <a:lnSpc>
                <a:spcPct val="100000"/>
              </a:lnSpc>
            </a:pPr>
            <a:r>
              <a:rPr lang="en-CA" dirty="0"/>
              <a:t>historical data at Fukushima's nuclear reactor prior to the meltdown could not have been used to learn about meltdowns</a:t>
            </a:r>
          </a:p>
          <a:p>
            <a:pPr>
              <a:lnSpc>
                <a:spcPct val="100000"/>
              </a:lnSpc>
            </a:pPr>
            <a:endParaRPr lang="en-CA" sz="1000" dirty="0"/>
          </a:p>
          <a:p>
            <a:pPr>
              <a:lnSpc>
                <a:spcPct val="100000"/>
              </a:lnSpc>
            </a:pPr>
            <a:r>
              <a:rPr lang="en-CA" b="1" dirty="0"/>
              <a:t>No Free-Lunch Theorem:</a:t>
            </a:r>
            <a:r>
              <a:rPr lang="en-CA" dirty="0"/>
              <a:t> no classifier works best for all data. </a:t>
            </a:r>
          </a:p>
          <a:p>
            <a:pPr>
              <a:lnSpc>
                <a:spcPct val="100000"/>
              </a:lnSpc>
            </a:pPr>
            <a:endParaRPr lang="en-CA" sz="1000" dirty="0">
              <a:cs typeface="Helvetica" panose="020B0604020202020204" pitchFamily="34" charset="0"/>
            </a:endParaRPr>
          </a:p>
          <a:p>
            <a:pPr>
              <a:lnSpc>
                <a:spcPct val="100000"/>
              </a:lnSpc>
            </a:pPr>
            <a:r>
              <a:rPr lang="en-CA" dirty="0">
                <a:cs typeface="Helvetica" panose="020B0604020202020204" pitchFamily="34" charset="0"/>
              </a:rPr>
              <a:t>With big datasets, algorithms must also consider efficiency.</a:t>
            </a:r>
            <a:endParaRPr lang="en-CA" sz="1000" dirty="0">
              <a:cs typeface="Helvetica" panose="020B0604020202020204" pitchFamily="34" charset="0"/>
            </a:endParaRPr>
          </a:p>
        </p:txBody>
      </p:sp>
    </p:spTree>
    <p:extLst>
      <p:ext uri="{BB962C8B-B14F-4D97-AF65-F5344CB8AC3E}">
        <p14:creationId xmlns:p14="http://schemas.microsoft.com/office/powerpoint/2010/main" val="191728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48D5-5DB7-194F-A093-D58710C71186}"/>
              </a:ext>
            </a:extLst>
          </p:cNvPr>
          <p:cNvSpPr>
            <a:spLocks noGrp="1"/>
          </p:cNvSpPr>
          <p:nvPr>
            <p:ph type="title"/>
          </p:nvPr>
        </p:nvSpPr>
        <p:spPr/>
        <p:txBody>
          <a:bodyPr/>
          <a:lstStyle/>
          <a:p>
            <a:r>
              <a:rPr lang="en-CA" dirty="0"/>
              <a:t>Performance Evaluation</a:t>
            </a:r>
            <a:endParaRPr lang="en-US" dirty="0"/>
          </a:p>
        </p:txBody>
      </p:sp>
      <p:sp>
        <p:nvSpPr>
          <p:cNvPr id="3" name="Content Placeholder 2">
            <a:extLst>
              <a:ext uri="{FF2B5EF4-FFF2-40B4-BE49-F238E27FC236}">
                <a16:creationId xmlns:a16="http://schemas.microsoft.com/office/drawing/2014/main" id="{072D8981-B927-4549-8491-2B0C74634344}"/>
              </a:ext>
            </a:extLst>
          </p:cNvPr>
          <p:cNvSpPr>
            <a:spLocks noGrp="1"/>
          </p:cNvSpPr>
          <p:nvPr>
            <p:ph idx="1"/>
          </p:nvPr>
        </p:nvSpPr>
        <p:spPr/>
        <p:txBody>
          <a:bodyPr/>
          <a:lstStyle/>
          <a:p>
            <a:pPr algn="just">
              <a:lnSpc>
                <a:spcPct val="100000"/>
              </a:lnSpc>
            </a:pPr>
            <a:r>
              <a:rPr lang="en-CA" dirty="0"/>
              <a:t>Classifiers are evaluated on the testing set.</a:t>
            </a:r>
          </a:p>
          <a:p>
            <a:pPr algn="just">
              <a:lnSpc>
                <a:spcPct val="100000"/>
              </a:lnSpc>
            </a:pPr>
            <a:endParaRPr lang="en-CA" sz="1000" dirty="0"/>
          </a:p>
          <a:p>
            <a:pPr algn="just">
              <a:lnSpc>
                <a:spcPct val="100000"/>
              </a:lnSpc>
            </a:pPr>
            <a:r>
              <a:rPr lang="en-CA" dirty="0"/>
              <a:t>Ideally, a good classifier would have high rates of both </a:t>
            </a:r>
            <a:r>
              <a:rPr lang="en-CA" b="1" dirty="0"/>
              <a:t>True Positives </a:t>
            </a:r>
            <a:r>
              <a:rPr lang="en-CA" dirty="0"/>
              <a:t>(TP) and </a:t>
            </a:r>
            <a:r>
              <a:rPr lang="en-CA" b="1" dirty="0"/>
              <a:t>True Negatives </a:t>
            </a:r>
            <a:r>
              <a:rPr lang="en-CA" dirty="0"/>
              <a:t>(TN), and low rates of both </a:t>
            </a:r>
            <a:r>
              <a:rPr lang="en-CA" b="1" dirty="0"/>
              <a:t>False Positives </a:t>
            </a:r>
            <a:r>
              <a:rPr lang="en-CA" dirty="0"/>
              <a:t>(FP, Type I error) and </a:t>
            </a:r>
            <a:r>
              <a:rPr lang="en-CA" b="1" dirty="0"/>
              <a:t>False Negatives </a:t>
            </a:r>
            <a:r>
              <a:rPr lang="en-CA" dirty="0"/>
              <a:t>(FN, Type II error).</a:t>
            </a:r>
          </a:p>
          <a:p>
            <a:pPr algn="just">
              <a:lnSpc>
                <a:spcPct val="100000"/>
              </a:lnSpc>
            </a:pPr>
            <a:endParaRPr lang="en-CA" sz="1000" dirty="0"/>
          </a:p>
          <a:p>
            <a:pPr algn="just">
              <a:lnSpc>
                <a:spcPct val="100000"/>
              </a:lnSpc>
            </a:pPr>
            <a:r>
              <a:rPr lang="en-CA" dirty="0"/>
              <a:t>Evaluation metrics mean very little on their own: context requires comparison with other classifiers, and other evaluation metrics. </a:t>
            </a:r>
          </a:p>
        </p:txBody>
      </p:sp>
    </p:spTree>
    <p:extLst>
      <p:ext uri="{BB962C8B-B14F-4D97-AF65-F5344CB8AC3E}">
        <p14:creationId xmlns:p14="http://schemas.microsoft.com/office/powerpoint/2010/main" val="222969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48D5-5DB7-194F-A093-D58710C71186}"/>
              </a:ext>
            </a:extLst>
          </p:cNvPr>
          <p:cNvSpPr>
            <a:spLocks noGrp="1"/>
          </p:cNvSpPr>
          <p:nvPr>
            <p:ph type="title"/>
          </p:nvPr>
        </p:nvSpPr>
        <p:spPr/>
        <p:txBody>
          <a:bodyPr/>
          <a:lstStyle/>
          <a:p>
            <a:r>
              <a:rPr lang="en-CA" dirty="0"/>
              <a:t>Performance Evaluation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D8981-B927-4549-8491-2B0C74634344}"/>
                  </a:ext>
                </a:extLst>
              </p:cNvPr>
              <p:cNvSpPr>
                <a:spLocks noGrp="1"/>
              </p:cNvSpPr>
              <p:nvPr>
                <p:ph idx="1"/>
              </p:nvPr>
            </p:nvSpPr>
            <p:spPr/>
            <p:txBody>
              <a:bodyPr numCol="2"/>
              <a:lstStyle/>
              <a:p>
                <a:r>
                  <a:rPr lang="en-CA" sz="2000" dirty="0"/>
                  <a:t>sensitivity </a:t>
                </a:r>
                <a14:m>
                  <m:oMath xmlns:m="http://schemas.openxmlformats.org/officeDocument/2006/math">
                    <m:r>
                      <a:rPr lang="en-CA" sz="2000" i="1" dirty="0" smtClean="0">
                        <a:latin typeface="Cambria Math" panose="02040503050406030204" pitchFamily="18" charset="0"/>
                      </a:rPr>
                      <m:t>= </m:t>
                    </m:r>
                    <m:r>
                      <a:rPr lang="en-CA" sz="2000" i="1" dirty="0" smtClean="0">
                        <a:latin typeface="Cambria Math" panose="02040503050406030204" pitchFamily="18" charset="0"/>
                      </a:rPr>
                      <m:t>𝑇𝑃</m:t>
                    </m:r>
                    <m:r>
                      <a:rPr lang="en-CA" sz="2000" i="1" dirty="0" smtClean="0">
                        <a:latin typeface="Cambria Math" panose="02040503050406030204" pitchFamily="18" charset="0"/>
                      </a:rPr>
                      <m:t>/(</m:t>
                    </m:r>
                    <m:r>
                      <a:rPr lang="en-CA" sz="2000" i="1" dirty="0" smtClean="0">
                        <a:latin typeface="Cambria Math" panose="02040503050406030204" pitchFamily="18" charset="0"/>
                      </a:rPr>
                      <m:t>𝑇𝑃</m:t>
                    </m:r>
                    <m:r>
                      <a:rPr lang="en-CA" sz="2000" i="1" dirty="0" smtClean="0">
                        <a:latin typeface="Cambria Math" panose="02040503050406030204" pitchFamily="18" charset="0"/>
                      </a:rPr>
                      <m:t>+</m:t>
                    </m:r>
                    <m:r>
                      <a:rPr lang="en-CA" sz="2000" i="1" dirty="0" smtClean="0">
                        <a:latin typeface="Cambria Math" panose="02040503050406030204" pitchFamily="18" charset="0"/>
                      </a:rPr>
                      <m:t>𝐹𝑁</m:t>
                    </m:r>
                    <m:r>
                      <a:rPr lang="en-CA" sz="2000" i="1" dirty="0" smtClean="0">
                        <a:latin typeface="Cambria Math" panose="02040503050406030204" pitchFamily="18" charset="0"/>
                      </a:rPr>
                      <m:t>)</m:t>
                    </m:r>
                  </m:oMath>
                </a14:m>
                <a:endParaRPr lang="en-CA" sz="2000" dirty="0"/>
              </a:p>
              <a:p>
                <a:r>
                  <a:rPr lang="en-CA" sz="2000" dirty="0"/>
                  <a:t>specificity </a:t>
                </a:r>
                <a14:m>
                  <m:oMath xmlns:m="http://schemas.openxmlformats.org/officeDocument/2006/math">
                    <m:r>
                      <a:rPr lang="en-CA" sz="2000" i="1" dirty="0" smtClean="0">
                        <a:latin typeface="Cambria Math" panose="02040503050406030204" pitchFamily="18" charset="0"/>
                      </a:rPr>
                      <m:t>= </m:t>
                    </m:r>
                    <m:r>
                      <a:rPr lang="en-CA" sz="2000" i="1" dirty="0" smtClean="0">
                        <a:latin typeface="Cambria Math" panose="02040503050406030204" pitchFamily="18" charset="0"/>
                      </a:rPr>
                      <m:t>𝑇𝑁</m:t>
                    </m:r>
                    <m:r>
                      <a:rPr lang="en-CA" sz="2000" i="1" dirty="0" smtClean="0">
                        <a:latin typeface="Cambria Math" panose="02040503050406030204" pitchFamily="18" charset="0"/>
                      </a:rPr>
                      <m:t>/(</m:t>
                    </m:r>
                    <m:r>
                      <a:rPr lang="en-CA" sz="2000" i="1" dirty="0" smtClean="0">
                        <a:latin typeface="Cambria Math" panose="02040503050406030204" pitchFamily="18" charset="0"/>
                      </a:rPr>
                      <m:t>𝐹𝑃</m:t>
                    </m:r>
                    <m:r>
                      <a:rPr lang="en-CA" sz="2000" i="1" dirty="0" smtClean="0">
                        <a:latin typeface="Cambria Math" panose="02040503050406030204" pitchFamily="18" charset="0"/>
                      </a:rPr>
                      <m:t>+</m:t>
                    </m:r>
                    <m:r>
                      <a:rPr lang="en-CA" sz="2000" i="1" dirty="0" smtClean="0">
                        <a:latin typeface="Cambria Math" panose="02040503050406030204" pitchFamily="18" charset="0"/>
                      </a:rPr>
                      <m:t>𝑇𝑁</m:t>
                    </m:r>
                    <m:r>
                      <a:rPr lang="en-CA" sz="2000" i="1" dirty="0" smtClean="0">
                        <a:latin typeface="Cambria Math" panose="02040503050406030204" pitchFamily="18" charset="0"/>
                      </a:rPr>
                      <m:t>)</m:t>
                    </m:r>
                  </m:oMath>
                </a14:m>
                <a:endParaRPr lang="en-CA" sz="2000" dirty="0"/>
              </a:p>
              <a:p>
                <a:r>
                  <a:rPr lang="en-CA" sz="2000" dirty="0"/>
                  <a:t>precision </a:t>
                </a:r>
                <a14:m>
                  <m:oMath xmlns:m="http://schemas.openxmlformats.org/officeDocument/2006/math">
                    <m:r>
                      <a:rPr lang="en-CA" sz="2000" i="1" dirty="0" smtClean="0">
                        <a:latin typeface="Cambria Math" panose="02040503050406030204" pitchFamily="18" charset="0"/>
                      </a:rPr>
                      <m:t>= </m:t>
                    </m:r>
                    <m:r>
                      <a:rPr lang="en-CA" sz="2000" i="1" dirty="0" smtClean="0">
                        <a:latin typeface="Cambria Math" panose="02040503050406030204" pitchFamily="18" charset="0"/>
                      </a:rPr>
                      <m:t>𝑇𝑃</m:t>
                    </m:r>
                    <m:r>
                      <a:rPr lang="en-CA" sz="2000" i="1" dirty="0" smtClean="0">
                        <a:latin typeface="Cambria Math" panose="02040503050406030204" pitchFamily="18" charset="0"/>
                      </a:rPr>
                      <m:t>/(</m:t>
                    </m:r>
                    <m:r>
                      <a:rPr lang="en-CA" sz="2000" i="1" dirty="0" smtClean="0">
                        <a:latin typeface="Cambria Math" panose="02040503050406030204" pitchFamily="18" charset="0"/>
                      </a:rPr>
                      <m:t>𝑇𝑃</m:t>
                    </m:r>
                    <m:r>
                      <a:rPr lang="en-CA" sz="2000" i="1" dirty="0" smtClean="0">
                        <a:latin typeface="Cambria Math" panose="02040503050406030204" pitchFamily="18" charset="0"/>
                      </a:rPr>
                      <m:t>+</m:t>
                    </m:r>
                    <m:r>
                      <a:rPr lang="en-CA" sz="2000" i="1" dirty="0" smtClean="0">
                        <a:latin typeface="Cambria Math" panose="02040503050406030204" pitchFamily="18" charset="0"/>
                      </a:rPr>
                      <m:t>𝐹𝑃</m:t>
                    </m:r>
                    <m:r>
                      <a:rPr lang="en-CA" sz="2000" i="1" dirty="0" smtClean="0">
                        <a:latin typeface="Cambria Math" panose="02040503050406030204" pitchFamily="18" charset="0"/>
                      </a:rPr>
                      <m:t>)</m:t>
                    </m:r>
                  </m:oMath>
                </a14:m>
                <a:endParaRPr lang="en-CA" sz="2000" dirty="0"/>
              </a:p>
              <a:p>
                <a:r>
                  <a:rPr lang="en-CA" sz="2000" dirty="0"/>
                  <a:t>recall </a:t>
                </a:r>
                <a14:m>
                  <m:oMath xmlns:m="http://schemas.openxmlformats.org/officeDocument/2006/math">
                    <m:r>
                      <a:rPr lang="en-CA" sz="2000" i="1" dirty="0" smtClean="0">
                        <a:latin typeface="Cambria Math" panose="02040503050406030204" pitchFamily="18" charset="0"/>
                      </a:rPr>
                      <m:t>= </m:t>
                    </m:r>
                    <m:r>
                      <a:rPr lang="en-CA" sz="2000" i="1" dirty="0" smtClean="0">
                        <a:latin typeface="Cambria Math" panose="02040503050406030204" pitchFamily="18" charset="0"/>
                      </a:rPr>
                      <m:t>𝑇𝑃</m:t>
                    </m:r>
                    <m:r>
                      <a:rPr lang="en-CA" sz="2000" i="1" dirty="0" smtClean="0">
                        <a:latin typeface="Cambria Math" panose="02040503050406030204" pitchFamily="18" charset="0"/>
                      </a:rPr>
                      <m:t>/(</m:t>
                    </m:r>
                    <m:r>
                      <a:rPr lang="en-CA" sz="2000" i="1" dirty="0" smtClean="0">
                        <a:latin typeface="Cambria Math" panose="02040503050406030204" pitchFamily="18" charset="0"/>
                      </a:rPr>
                      <m:t>𝑇𝑃</m:t>
                    </m:r>
                    <m:r>
                      <a:rPr lang="en-CA" sz="2000" i="1" dirty="0" smtClean="0">
                        <a:latin typeface="Cambria Math" panose="02040503050406030204" pitchFamily="18" charset="0"/>
                      </a:rPr>
                      <m:t>+</m:t>
                    </m:r>
                    <m:r>
                      <a:rPr lang="en-CA" sz="2000" i="1" dirty="0" smtClean="0">
                        <a:latin typeface="Cambria Math" panose="02040503050406030204" pitchFamily="18" charset="0"/>
                      </a:rPr>
                      <m:t>𝐹𝑁</m:t>
                    </m:r>
                    <m:r>
                      <a:rPr lang="en-CA" sz="2000" i="1" dirty="0" smtClean="0">
                        <a:latin typeface="Cambria Math" panose="02040503050406030204" pitchFamily="18" charset="0"/>
                      </a:rPr>
                      <m:t>)</m:t>
                    </m:r>
                  </m:oMath>
                </a14:m>
                <a:endParaRPr lang="en-CA" sz="2000" dirty="0"/>
              </a:p>
              <a:p>
                <a:r>
                  <a:rPr lang="en-CA" sz="2000" dirty="0"/>
                  <a:t>negative predictive value </a:t>
                </a:r>
                <a14:m>
                  <m:oMath xmlns:m="http://schemas.openxmlformats.org/officeDocument/2006/math">
                    <m:r>
                      <a:rPr lang="en-CA" sz="2000" i="1" dirty="0" smtClean="0">
                        <a:latin typeface="Cambria Math" panose="02040503050406030204" pitchFamily="18" charset="0"/>
                      </a:rPr>
                      <m:t>= </m:t>
                    </m:r>
                    <m:r>
                      <a:rPr lang="en-CA" sz="2000" i="1" dirty="0" smtClean="0">
                        <a:latin typeface="Cambria Math" panose="02040503050406030204" pitchFamily="18" charset="0"/>
                      </a:rPr>
                      <m:t>𝑇𝑁</m:t>
                    </m:r>
                    <m:r>
                      <a:rPr lang="en-CA" sz="2000" i="1" dirty="0" smtClean="0">
                        <a:latin typeface="Cambria Math" panose="02040503050406030204" pitchFamily="18" charset="0"/>
                      </a:rPr>
                      <m:t>/(</m:t>
                    </m:r>
                    <m:r>
                      <a:rPr lang="en-CA" sz="2000" i="1" dirty="0" smtClean="0">
                        <a:latin typeface="Cambria Math" panose="02040503050406030204" pitchFamily="18" charset="0"/>
                      </a:rPr>
                      <m:t>𝑇𝑁</m:t>
                    </m:r>
                    <m:r>
                      <a:rPr lang="en-CA" sz="2000" i="1" dirty="0" smtClean="0">
                        <a:latin typeface="Cambria Math" panose="02040503050406030204" pitchFamily="18" charset="0"/>
                      </a:rPr>
                      <m:t>+</m:t>
                    </m:r>
                    <m:r>
                      <a:rPr lang="en-CA" sz="2000" i="1" dirty="0" smtClean="0">
                        <a:latin typeface="Cambria Math" panose="02040503050406030204" pitchFamily="18" charset="0"/>
                      </a:rPr>
                      <m:t>𝐹𝑁</m:t>
                    </m:r>
                    <m:r>
                      <a:rPr lang="en-CA" sz="2000" i="1" dirty="0" smtClean="0">
                        <a:latin typeface="Cambria Math" panose="02040503050406030204" pitchFamily="18" charset="0"/>
                      </a:rPr>
                      <m:t>)</m:t>
                    </m:r>
                  </m:oMath>
                </a14:m>
                <a:endParaRPr lang="en-CA" sz="2000" dirty="0"/>
              </a:p>
              <a:p>
                <a:r>
                  <a:rPr lang="en-CA" sz="2000" dirty="0"/>
                  <a:t>false positive rate </a:t>
                </a:r>
                <a14:m>
                  <m:oMath xmlns:m="http://schemas.openxmlformats.org/officeDocument/2006/math">
                    <m:r>
                      <a:rPr lang="en-CA" sz="2000" i="1" dirty="0" smtClean="0">
                        <a:latin typeface="Cambria Math" panose="02040503050406030204" pitchFamily="18" charset="0"/>
                      </a:rPr>
                      <m:t>= </m:t>
                    </m:r>
                    <m:r>
                      <a:rPr lang="en-CA" sz="2000" i="1" dirty="0" smtClean="0">
                        <a:latin typeface="Cambria Math" panose="02040503050406030204" pitchFamily="18" charset="0"/>
                      </a:rPr>
                      <m:t>𝐹𝑃</m:t>
                    </m:r>
                    <m:r>
                      <a:rPr lang="en-CA" sz="2000" i="1" dirty="0" smtClean="0">
                        <a:latin typeface="Cambria Math" panose="02040503050406030204" pitchFamily="18" charset="0"/>
                      </a:rPr>
                      <m:t>/(</m:t>
                    </m:r>
                    <m:r>
                      <a:rPr lang="en-CA" sz="2000" i="1" dirty="0" smtClean="0">
                        <a:latin typeface="Cambria Math" panose="02040503050406030204" pitchFamily="18" charset="0"/>
                      </a:rPr>
                      <m:t>𝐹𝑃</m:t>
                    </m:r>
                    <m:r>
                      <a:rPr lang="en-CA" sz="2000" i="1" dirty="0" smtClean="0">
                        <a:latin typeface="Cambria Math" panose="02040503050406030204" pitchFamily="18" charset="0"/>
                      </a:rPr>
                      <m:t>+</m:t>
                    </m:r>
                    <m:r>
                      <a:rPr lang="en-CA" sz="2000" i="1" dirty="0" smtClean="0">
                        <a:latin typeface="Cambria Math" panose="02040503050406030204" pitchFamily="18" charset="0"/>
                      </a:rPr>
                      <m:t>𝑇𝑁</m:t>
                    </m:r>
                    <m:r>
                      <a:rPr lang="en-CA" sz="2000" i="1" dirty="0" smtClean="0">
                        <a:latin typeface="Cambria Math" panose="02040503050406030204" pitchFamily="18" charset="0"/>
                      </a:rPr>
                      <m:t>)</m:t>
                    </m:r>
                  </m:oMath>
                </a14:m>
                <a:endParaRPr lang="en-CA" sz="2000" dirty="0"/>
              </a:p>
              <a:p>
                <a:r>
                  <a:rPr lang="en-CA" sz="2000" dirty="0"/>
                  <a:t>false discovery rate </a:t>
                </a:r>
                <a14:m>
                  <m:oMath xmlns:m="http://schemas.openxmlformats.org/officeDocument/2006/math">
                    <m:r>
                      <a:rPr lang="en-CA" sz="2000" i="1" dirty="0" smtClean="0">
                        <a:latin typeface="Cambria Math" panose="02040503050406030204" pitchFamily="18" charset="0"/>
                      </a:rPr>
                      <m:t>=</m:t>
                    </m:r>
                    <m:r>
                      <a:rPr lang="en-CA" sz="2000" i="1" dirty="0">
                        <a:latin typeface="Cambria Math" panose="02040503050406030204" pitchFamily="18" charset="0"/>
                      </a:rPr>
                      <m:t> </m:t>
                    </m:r>
                    <m:r>
                      <a:rPr lang="en-CA" sz="2000" i="1" dirty="0" smtClean="0">
                        <a:latin typeface="Cambria Math" panose="02040503050406030204" pitchFamily="18" charset="0"/>
                      </a:rPr>
                      <m:t>𝐹𝑃</m:t>
                    </m:r>
                    <m:r>
                      <a:rPr lang="en-CA" sz="2000" i="1" dirty="0" smtClean="0">
                        <a:latin typeface="Cambria Math" panose="02040503050406030204" pitchFamily="18" charset="0"/>
                      </a:rPr>
                      <m:t>/(</m:t>
                    </m:r>
                    <m:r>
                      <a:rPr lang="en-CA" sz="2000" i="1" dirty="0" smtClean="0">
                        <a:latin typeface="Cambria Math" panose="02040503050406030204" pitchFamily="18" charset="0"/>
                      </a:rPr>
                      <m:t>𝐹𝑃</m:t>
                    </m:r>
                    <m:r>
                      <a:rPr lang="en-CA" sz="2000" i="1" dirty="0" smtClean="0">
                        <a:latin typeface="Cambria Math" panose="02040503050406030204" pitchFamily="18" charset="0"/>
                      </a:rPr>
                      <m:t>+</m:t>
                    </m:r>
                    <m:r>
                      <a:rPr lang="en-CA" sz="2000" i="1" dirty="0" smtClean="0">
                        <a:latin typeface="Cambria Math" panose="02040503050406030204" pitchFamily="18" charset="0"/>
                      </a:rPr>
                      <m:t>𝑇𝑃</m:t>
                    </m:r>
                    <m:r>
                      <a:rPr lang="en-CA" sz="2000" i="1" dirty="0" smtClean="0">
                        <a:latin typeface="Cambria Math" panose="02040503050406030204" pitchFamily="18" charset="0"/>
                      </a:rPr>
                      <m:t>)</m:t>
                    </m:r>
                  </m:oMath>
                </a14:m>
                <a:endParaRPr lang="en-CA" sz="2000" dirty="0"/>
              </a:p>
              <a:p>
                <a:r>
                  <a:rPr lang="en-CA" sz="2000" dirty="0"/>
                  <a:t>false negative rate </a:t>
                </a:r>
                <a14:m>
                  <m:oMath xmlns:m="http://schemas.openxmlformats.org/officeDocument/2006/math">
                    <m:r>
                      <a:rPr lang="en-CA" sz="2000" i="1" dirty="0" smtClean="0">
                        <a:latin typeface="Cambria Math" panose="02040503050406030204" pitchFamily="18" charset="0"/>
                      </a:rPr>
                      <m:t>= </m:t>
                    </m:r>
                    <m:r>
                      <a:rPr lang="en-CA" sz="2000" i="1" dirty="0" smtClean="0">
                        <a:latin typeface="Cambria Math" panose="02040503050406030204" pitchFamily="18" charset="0"/>
                      </a:rPr>
                      <m:t>𝐹𝑃</m:t>
                    </m:r>
                    <m:r>
                      <a:rPr lang="en-CA" sz="2000" i="1" dirty="0" smtClean="0">
                        <a:latin typeface="Cambria Math" panose="02040503050406030204" pitchFamily="18" charset="0"/>
                      </a:rPr>
                      <m:t>/(</m:t>
                    </m:r>
                    <m:r>
                      <a:rPr lang="en-CA" sz="2000" i="1" dirty="0" smtClean="0">
                        <a:latin typeface="Cambria Math" panose="02040503050406030204" pitchFamily="18" charset="0"/>
                      </a:rPr>
                      <m:t>𝐹𝑁</m:t>
                    </m:r>
                    <m:r>
                      <a:rPr lang="en-CA" sz="2000" i="1" dirty="0" smtClean="0">
                        <a:latin typeface="Cambria Math" panose="02040503050406030204" pitchFamily="18" charset="0"/>
                      </a:rPr>
                      <m:t>+</m:t>
                    </m:r>
                    <m:r>
                      <a:rPr lang="en-CA" sz="2000" i="1" dirty="0" smtClean="0">
                        <a:latin typeface="Cambria Math" panose="02040503050406030204" pitchFamily="18" charset="0"/>
                      </a:rPr>
                      <m:t>𝑇𝑃</m:t>
                    </m:r>
                    <m:r>
                      <a:rPr lang="en-CA" sz="2000" i="1" dirty="0" smtClean="0">
                        <a:latin typeface="Cambria Math" panose="02040503050406030204" pitchFamily="18" charset="0"/>
                      </a:rPr>
                      <m:t>)</m:t>
                    </m:r>
                  </m:oMath>
                </a14:m>
                <a:endParaRPr lang="en-CA" sz="2000" dirty="0"/>
              </a:p>
              <a:p>
                <a:r>
                  <a:rPr lang="en-CA" sz="2000" dirty="0"/>
                  <a:t>accuracy </a:t>
                </a:r>
                <a14:m>
                  <m:oMath xmlns:m="http://schemas.openxmlformats.org/officeDocument/2006/math">
                    <m:r>
                      <a:rPr lang="en-CA" sz="2000" i="1" dirty="0" smtClean="0">
                        <a:latin typeface="Cambria Math" panose="02040503050406030204" pitchFamily="18" charset="0"/>
                      </a:rPr>
                      <m:t>= (</m:t>
                    </m:r>
                    <m:r>
                      <a:rPr lang="en-CA" sz="2000" i="1" dirty="0" smtClean="0">
                        <a:latin typeface="Cambria Math" panose="02040503050406030204" pitchFamily="18" charset="0"/>
                      </a:rPr>
                      <m:t>𝑇𝑃</m:t>
                    </m:r>
                    <m:r>
                      <a:rPr lang="en-CA" sz="2000" i="1" dirty="0" smtClean="0">
                        <a:latin typeface="Cambria Math" panose="02040503050406030204" pitchFamily="18" charset="0"/>
                      </a:rPr>
                      <m:t>+</m:t>
                    </m:r>
                    <m:r>
                      <a:rPr lang="en-CA" sz="2000" i="1" dirty="0" smtClean="0">
                        <a:latin typeface="Cambria Math" panose="02040503050406030204" pitchFamily="18" charset="0"/>
                      </a:rPr>
                      <m:t>𝑇𝑁</m:t>
                    </m:r>
                    <m:r>
                      <a:rPr lang="en-CA" sz="2000" i="1" dirty="0" smtClean="0">
                        <a:latin typeface="Cambria Math" panose="02040503050406030204" pitchFamily="18" charset="0"/>
                      </a:rPr>
                      <m:t>)/</m:t>
                    </m:r>
                    <m:r>
                      <a:rPr lang="en-CA" sz="2000" i="1" dirty="0" smtClean="0">
                        <a:latin typeface="Cambria Math" panose="02040503050406030204" pitchFamily="18" charset="0"/>
                      </a:rPr>
                      <m:t>𝑇</m:t>
                    </m:r>
                  </m:oMath>
                </a14:m>
                <a:endParaRPr lang="en-CA" dirty="0"/>
              </a:p>
              <a:p>
                <a:endParaRPr lang="en-CA" sz="1000" dirty="0"/>
              </a:p>
              <a:p>
                <a:endParaRPr lang="en-CA" sz="1000" dirty="0"/>
              </a:p>
              <a:p>
                <a:endParaRPr lang="en-CA" sz="1000" dirty="0"/>
              </a:p>
              <a:p>
                <a:endParaRPr lang="en-CA" sz="1000" dirty="0"/>
              </a:p>
              <a:p>
                <a:endParaRPr lang="en-CA" sz="1000" dirty="0"/>
              </a:p>
              <a:p>
                <a:endParaRPr lang="en-CA" sz="1000" dirty="0"/>
              </a:p>
              <a:p>
                <a:endParaRPr lang="en-CA" sz="1000" dirty="0"/>
              </a:p>
              <a:p>
                <a:pPr>
                  <a:lnSpc>
                    <a:spcPct val="100000"/>
                  </a:lnSpc>
                </a:pPr>
                <a:endParaRPr lang="en-CA" dirty="0"/>
              </a:p>
              <a:p>
                <a:pPr>
                  <a:lnSpc>
                    <a:spcPct val="100000"/>
                  </a:lnSpc>
                </a:pPr>
                <a:r>
                  <a:rPr lang="en-CA" dirty="0"/>
                  <a:t>Other metrics:</a:t>
                </a:r>
              </a:p>
              <a:p>
                <a:pPr marL="457200" lvl="1" indent="0">
                  <a:lnSpc>
                    <a:spcPct val="100000"/>
                  </a:lnSpc>
                  <a:buNone/>
                </a:pPr>
                <a14:m>
                  <m:oMath xmlns:m="http://schemas.openxmlformats.org/officeDocument/2006/math">
                    <m:sSub>
                      <m:sSubPr>
                        <m:ctrlPr>
                          <a:rPr lang="en-CA" i="1" dirty="0">
                            <a:latin typeface="Cambria Math" panose="02040503050406030204" pitchFamily="18" charset="0"/>
                          </a:rPr>
                        </m:ctrlPr>
                      </m:sSubPr>
                      <m:e>
                        <m:r>
                          <a:rPr lang="en-CA" i="1" dirty="0">
                            <a:latin typeface="Cambria Math" panose="02040503050406030204" pitchFamily="18" charset="0"/>
                          </a:rPr>
                          <m:t>𝐹</m:t>
                        </m:r>
                      </m:e>
                      <m:sub>
                        <m:r>
                          <a:rPr lang="en-CA" i="1" dirty="0">
                            <a:latin typeface="Cambria Math" panose="02040503050406030204" pitchFamily="18" charset="0"/>
                          </a:rPr>
                          <m:t>1</m:t>
                        </m:r>
                      </m:sub>
                    </m:sSub>
                  </m:oMath>
                </a14:m>
                <a:r>
                  <a:rPr lang="en-CA" dirty="0"/>
                  <a:t>-score, ROC AUC, </a:t>
                </a:r>
                <a:r>
                  <a:rPr lang="en-CA" dirty="0" err="1"/>
                  <a:t>informedness</a:t>
                </a:r>
                <a:r>
                  <a:rPr lang="en-CA" dirty="0"/>
                  <a:t>, </a:t>
                </a:r>
                <a:r>
                  <a:rPr lang="en-CA" dirty="0" err="1"/>
                  <a:t>markedness</a:t>
                </a:r>
                <a:r>
                  <a:rPr lang="en-CA" dirty="0"/>
                  <a:t>, Matthews’ Correlation Coefficient (MCC), etc.</a:t>
                </a:r>
              </a:p>
            </p:txBody>
          </p:sp>
        </mc:Choice>
        <mc:Fallback xmlns="">
          <p:sp>
            <p:nvSpPr>
              <p:cNvPr id="3" name="Content Placeholder 2">
                <a:extLst>
                  <a:ext uri="{FF2B5EF4-FFF2-40B4-BE49-F238E27FC236}">
                    <a16:creationId xmlns:a16="http://schemas.microsoft.com/office/drawing/2014/main" id="{072D8981-B927-4549-8491-2B0C74634344}"/>
                  </a:ext>
                </a:extLst>
              </p:cNvPr>
              <p:cNvSpPr>
                <a:spLocks noGrp="1" noRot="1" noChangeAspect="1" noMove="1" noResize="1" noEditPoints="1" noAdjustHandles="1" noChangeArrowheads="1" noChangeShapeType="1" noTextEdit="1"/>
              </p:cNvSpPr>
              <p:nvPr>
                <p:ph idx="1"/>
              </p:nvPr>
            </p:nvSpPr>
            <p:spPr>
              <a:blipFill>
                <a:blip r:embed="rId2"/>
                <a:stretch>
                  <a:fillRect l="-5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6D7B48B-4901-CE4C-905F-5F7B37C32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8292" y="1993106"/>
            <a:ext cx="3054036" cy="2494846"/>
          </a:xfrm>
          <a:prstGeom prst="rect">
            <a:avLst/>
          </a:prstGeom>
        </p:spPr>
      </p:pic>
    </p:spTree>
    <p:extLst>
      <p:ext uri="{BB962C8B-B14F-4D97-AF65-F5344CB8AC3E}">
        <p14:creationId xmlns:p14="http://schemas.microsoft.com/office/powerpoint/2010/main" val="332325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EAA568-2C6B-8E49-907F-71D3035FD1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258" y="854770"/>
            <a:ext cx="11307484" cy="2653540"/>
          </a:xfrm>
          <a:prstGeom prst="rect">
            <a:avLst/>
          </a:prstGeom>
        </p:spPr>
      </p:pic>
      <p:pic>
        <p:nvPicPr>
          <p:cNvPr id="3" name="Picture 2">
            <a:extLst>
              <a:ext uri="{FF2B5EF4-FFF2-40B4-BE49-F238E27FC236}">
                <a16:creationId xmlns:a16="http://schemas.microsoft.com/office/drawing/2014/main" id="{D77085FD-CBA6-564A-961B-9B0EC5399A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520" y="3508310"/>
            <a:ext cx="11242960" cy="2653540"/>
          </a:xfrm>
          <a:prstGeom prst="rect">
            <a:avLst/>
          </a:prstGeom>
        </p:spPr>
      </p:pic>
    </p:spTree>
    <p:extLst>
      <p:ext uri="{BB962C8B-B14F-4D97-AF65-F5344CB8AC3E}">
        <p14:creationId xmlns:p14="http://schemas.microsoft.com/office/powerpoint/2010/main" val="22188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7BBC9-C9E5-424B-91F6-8AD60579FDDB}"/>
              </a:ext>
            </a:extLst>
          </p:cNvPr>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lstStyle/>
          <a:p>
            <a:r>
              <a:rPr lang="en-CA" dirty="0">
                <a:cs typeface="Helvetica" panose="020B0604020202020204" pitchFamily="34" charset="0"/>
              </a:rPr>
              <a:t>How many predictive models should be built to deal with supervised tasks, in general?  </a:t>
            </a:r>
          </a:p>
        </p:txBody>
      </p:sp>
    </p:spTree>
    <p:extLst>
      <p:ext uri="{BB962C8B-B14F-4D97-AF65-F5344CB8AC3E}">
        <p14:creationId xmlns:p14="http://schemas.microsoft.com/office/powerpoint/2010/main" val="23071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7BBC9-C9E5-424B-91F6-8AD60579FDDB}"/>
              </a:ext>
            </a:extLst>
          </p:cNvPr>
          <p:cNvSpPr>
            <a:spLocks noGrp="1"/>
          </p:cNvSpPr>
          <p:nvPr>
            <p:ph type="title"/>
          </p:nvPr>
        </p:nvSpPr>
        <p:spPr/>
        <p:txBody>
          <a:bodyPr/>
          <a:lstStyle/>
          <a:p>
            <a:r>
              <a:rPr lang="en-US" dirty="0"/>
              <a:t>EXERCISE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192" y="2180496"/>
                <a:ext cx="4126539" cy="4140767"/>
              </a:xfrm>
            </p:spPr>
            <p:txBody>
              <a:bodyPr/>
              <a:lstStyle/>
              <a:p>
                <a:pPr algn="just"/>
                <a:r>
                  <a:rPr lang="en-CA" dirty="0">
                    <a:cs typeface="Helvetica" panose="020B0604020202020204" pitchFamily="34" charset="0"/>
                  </a:rPr>
                  <a:t>(</a:t>
                </a:r>
                <a:r>
                  <a:rPr lang="en-CA" i="1" dirty="0" err="1">
                    <a:cs typeface="Helvetica" panose="020B0604020202020204" pitchFamily="34" charset="0"/>
                  </a:rPr>
                  <a:t>UniversalBank</a:t>
                </a:r>
                <a:r>
                  <a:rPr lang="en-CA" dirty="0">
                    <a:cs typeface="Helvetica" panose="020B0604020202020204" pitchFamily="34" charset="0"/>
                  </a:rPr>
                  <a:t>, continued)</a:t>
                </a:r>
              </a:p>
              <a:p>
                <a:pPr algn="just"/>
                <a:r>
                  <a:rPr lang="en-US" dirty="0"/>
                  <a:t>The confusion matrices for the predictions of trees </a:t>
                </a:r>
                <a14:m>
                  <m:oMath xmlns:m="http://schemas.openxmlformats.org/officeDocument/2006/math">
                    <m:r>
                      <a:rPr lang="en-US" i="1" dirty="0" smtClean="0">
                        <a:latin typeface="Cambria Math" panose="02040503050406030204" pitchFamily="18" charset="0"/>
                      </a:rPr>
                      <m:t>𝐴</m:t>
                    </m:r>
                  </m:oMath>
                </a14:m>
                <a:r>
                  <a:rPr lang="en-US" dirty="0"/>
                  <a:t> and </a:t>
                </a:r>
                <a14:m>
                  <m:oMath xmlns:m="http://schemas.openxmlformats.org/officeDocument/2006/math">
                    <m:r>
                      <a:rPr lang="en-US" i="1" dirty="0" smtClean="0">
                        <a:latin typeface="Cambria Math" panose="02040503050406030204" pitchFamily="18" charset="0"/>
                      </a:rPr>
                      <m:t>𝐵</m:t>
                    </m:r>
                  </m:oMath>
                </a14:m>
                <a:r>
                  <a:rPr lang="en-US" dirty="0"/>
                  <a:t> on the remaining </a:t>
                </a:r>
                <a14:m>
                  <m:oMath xmlns:m="http://schemas.openxmlformats.org/officeDocument/2006/math">
                    <m:r>
                      <a:rPr lang="en-US" i="1">
                        <a:latin typeface="Cambria Math" panose="02040503050406030204" pitchFamily="18" charset="0"/>
                      </a:rPr>
                      <m:t>2000</m:t>
                    </m:r>
                  </m:oMath>
                </a14:m>
                <a:r>
                  <a:rPr lang="en-US" dirty="0"/>
                  <a:t> testing observations are shown here.</a:t>
                </a:r>
                <a:endParaRPr lang="en-CA" dirty="0">
                  <a:cs typeface="Helvetica"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192" y="2180496"/>
                <a:ext cx="4126539" cy="4140767"/>
              </a:xfrm>
              <a:blipFill>
                <a:blip r:embed="rId3"/>
                <a:stretch>
                  <a:fillRect l="-2147" r="-214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743D8E2-541F-3445-8C49-E438E67D798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906010" y="3586351"/>
            <a:ext cx="3408680" cy="1329055"/>
          </a:xfrm>
          <a:prstGeom prst="rect">
            <a:avLst/>
          </a:prstGeom>
        </p:spPr>
      </p:pic>
      <p:pic>
        <p:nvPicPr>
          <p:cNvPr id="5" name="Picture 4">
            <a:extLst>
              <a:ext uri="{FF2B5EF4-FFF2-40B4-BE49-F238E27FC236}">
                <a16:creationId xmlns:a16="http://schemas.microsoft.com/office/drawing/2014/main" id="{83FCF85B-DF87-4540-B121-54B91605107F}"/>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565990" y="3586351"/>
            <a:ext cx="3189605" cy="1252855"/>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E4AE2F5-68FE-9A45-9018-8C88EF4EE394}"/>
                  </a:ext>
                </a:extLst>
              </p:cNvPr>
              <p:cNvSpPr txBox="1">
                <a:spLocks/>
              </p:cNvSpPr>
              <p:nvPr/>
            </p:nvSpPr>
            <p:spPr>
              <a:xfrm>
                <a:off x="6190400" y="3159726"/>
                <a:ext cx="1045285" cy="426625"/>
              </a:xfrm>
              <a:prstGeom prst="rect">
                <a:avLst/>
              </a:prstGeom>
            </p:spPr>
            <p:txBody>
              <a:bodyPr vert="horz" lIns="91440" tIns="45720" rIns="91440" bIns="45720" rtlCol="0" anchor="ctr">
                <a:normAutofit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dirty="0"/>
                  <a:t>Tree </a:t>
                </a:r>
                <a14:m>
                  <m:oMath xmlns:m="http://schemas.openxmlformats.org/officeDocument/2006/math">
                    <m:r>
                      <a:rPr lang="en-US" i="1" dirty="0" smtClean="0">
                        <a:latin typeface="Cambria Math" panose="02040503050406030204" pitchFamily="18" charset="0"/>
                      </a:rPr>
                      <m:t>𝐴</m:t>
                    </m:r>
                  </m:oMath>
                </a14:m>
                <a:endParaRPr lang="en-CA" i="1" dirty="0"/>
              </a:p>
            </p:txBody>
          </p:sp>
        </mc:Choice>
        <mc:Fallback xmlns="">
          <p:sp>
            <p:nvSpPr>
              <p:cNvPr id="6" name="Content Placeholder 2">
                <a:extLst>
                  <a:ext uri="{FF2B5EF4-FFF2-40B4-BE49-F238E27FC236}">
                    <a16:creationId xmlns:a16="http://schemas.microsoft.com/office/drawing/2014/main" id="{3E4AE2F5-68FE-9A45-9018-8C88EF4EE394}"/>
                  </a:ext>
                </a:extLst>
              </p:cNvPr>
              <p:cNvSpPr txBox="1">
                <a:spLocks noRot="1" noChangeAspect="1" noMove="1" noResize="1" noEditPoints="1" noAdjustHandles="1" noChangeArrowheads="1" noChangeShapeType="1" noTextEdit="1"/>
              </p:cNvSpPr>
              <p:nvPr/>
            </p:nvSpPr>
            <p:spPr>
              <a:xfrm>
                <a:off x="6190400" y="3159726"/>
                <a:ext cx="1045285" cy="426625"/>
              </a:xfrm>
              <a:prstGeom prst="rect">
                <a:avLst/>
              </a:prstGeom>
              <a:blipFill>
                <a:blip r:embed="rId6"/>
                <a:stretch>
                  <a:fillRect l="-7143" t="-20588" b="-323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9F1F677A-1D80-2043-89F6-258C26BEF879}"/>
                  </a:ext>
                </a:extLst>
              </p:cNvPr>
              <p:cNvSpPr txBox="1">
                <a:spLocks/>
              </p:cNvSpPr>
              <p:nvPr/>
            </p:nvSpPr>
            <p:spPr>
              <a:xfrm>
                <a:off x="9763640" y="3159914"/>
                <a:ext cx="1045285" cy="426625"/>
              </a:xfrm>
              <a:prstGeom prst="rect">
                <a:avLst/>
              </a:prstGeom>
            </p:spPr>
            <p:txBody>
              <a:bodyPr vert="horz" lIns="91440" tIns="45720" rIns="91440" bIns="45720" rtlCol="0" anchor="ctr">
                <a:normAutofit fontScale="92500"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dirty="0"/>
                  <a:t>Tree </a:t>
                </a:r>
                <a14:m>
                  <m:oMath xmlns:m="http://schemas.openxmlformats.org/officeDocument/2006/math">
                    <m:r>
                      <a:rPr lang="en-CA" b="0" i="1" dirty="0" smtClean="0">
                        <a:latin typeface="Cambria Math" panose="02040503050406030204" pitchFamily="18" charset="0"/>
                      </a:rPr>
                      <m:t>𝐵</m:t>
                    </m:r>
                  </m:oMath>
                </a14:m>
                <a:endParaRPr lang="en-CA" i="1" dirty="0"/>
              </a:p>
            </p:txBody>
          </p:sp>
        </mc:Choice>
        <mc:Fallback xmlns="">
          <p:sp>
            <p:nvSpPr>
              <p:cNvPr id="7" name="Content Placeholder 2">
                <a:extLst>
                  <a:ext uri="{FF2B5EF4-FFF2-40B4-BE49-F238E27FC236}">
                    <a16:creationId xmlns:a16="http://schemas.microsoft.com/office/drawing/2014/main" id="{9F1F677A-1D80-2043-89F6-258C26BEF879}"/>
                  </a:ext>
                </a:extLst>
              </p:cNvPr>
              <p:cNvSpPr txBox="1">
                <a:spLocks noRot="1" noChangeAspect="1" noMove="1" noResize="1" noEditPoints="1" noAdjustHandles="1" noChangeArrowheads="1" noChangeShapeType="1" noTextEdit="1"/>
              </p:cNvSpPr>
              <p:nvPr/>
            </p:nvSpPr>
            <p:spPr>
              <a:xfrm>
                <a:off x="9763640" y="3159914"/>
                <a:ext cx="1045285" cy="426625"/>
              </a:xfrm>
              <a:prstGeom prst="rect">
                <a:avLst/>
              </a:prstGeom>
              <a:blipFill>
                <a:blip r:embed="rId7"/>
                <a:stretch>
                  <a:fillRect l="-7229" t="-11765" b="-23529"/>
                </a:stretch>
              </a:blipFill>
            </p:spPr>
            <p:txBody>
              <a:bodyPr/>
              <a:lstStyle/>
              <a:p>
                <a:r>
                  <a:rPr lang="en-US">
                    <a:noFill/>
                  </a:rPr>
                  <a:t> </a:t>
                </a:r>
              </a:p>
            </p:txBody>
          </p:sp>
        </mc:Fallback>
      </mc:AlternateContent>
    </p:spTree>
    <p:extLst>
      <p:ext uri="{BB962C8B-B14F-4D97-AF65-F5344CB8AC3E}">
        <p14:creationId xmlns:p14="http://schemas.microsoft.com/office/powerpoint/2010/main" val="23943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F6C67-080D-0745-9959-3AEA01BF2A0A}"/>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877EE883-A93C-3F48-8637-C876AD011E7C}"/>
              </a:ext>
            </a:extLst>
          </p:cNvPr>
          <p:cNvSpPr>
            <a:spLocks noGrp="1"/>
          </p:cNvSpPr>
          <p:nvPr>
            <p:ph idx="1"/>
          </p:nvPr>
        </p:nvSpPr>
        <p:spPr/>
        <p:txBody>
          <a:bodyPr/>
          <a:lstStyle/>
          <a:p>
            <a:pPr marL="457200" indent="-457200">
              <a:buFont typeface="+mj-lt"/>
              <a:buAutoNum type="arabicPeriod" startAt="6"/>
            </a:pPr>
            <a:r>
              <a:rPr lang="en-US" dirty="0"/>
              <a:t>Using the appropriate matrices, compute the 9 performance evaluation metrics for each of the trees (on the testing set).</a:t>
            </a:r>
          </a:p>
          <a:p>
            <a:pPr marL="457200" indent="-457200">
              <a:buFont typeface="+mj-lt"/>
              <a:buAutoNum type="arabicPeriod" startAt="6"/>
            </a:pPr>
            <a:r>
              <a:rPr lang="en-US" dirty="0"/>
              <a:t>If customers who would not accept a personal loan get irritated when offered a personal loan, what tree should </a:t>
            </a:r>
            <a:r>
              <a:rPr lang="en-US" i="1" dirty="0" err="1"/>
              <a:t>UniversalBank</a:t>
            </a:r>
            <a:r>
              <a:rPr lang="en-US" dirty="0" err="1"/>
              <a:t>’s</a:t>
            </a:r>
            <a:r>
              <a:rPr lang="en-US" dirty="0"/>
              <a:t> marketing group use to help maintain good customer relations?</a:t>
            </a:r>
          </a:p>
        </p:txBody>
      </p:sp>
    </p:spTree>
    <p:extLst>
      <p:ext uri="{BB962C8B-B14F-4D97-AF65-F5344CB8AC3E}">
        <p14:creationId xmlns:p14="http://schemas.microsoft.com/office/powerpoint/2010/main" val="386439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a:t>
            </a:r>
            <a:endParaRPr lang="en-US" b="1" dirty="0">
              <a:latin typeface="Charter" pitchFamily="2" charset="0"/>
            </a:endParaRPr>
          </a:p>
        </p:txBody>
      </p:sp>
      <p:sp>
        <p:nvSpPr>
          <p:cNvPr id="6" name="Content Placeholder 2"/>
          <p:cNvSpPr>
            <a:spLocks noGrp="1"/>
          </p:cNvSpPr>
          <p:nvPr>
            <p:ph idx="1"/>
          </p:nvPr>
        </p:nvSpPr>
        <p:spPr/>
        <p:txBody>
          <a:bodyPr/>
          <a:lstStyle/>
          <a:p>
            <a:pPr marL="0" indent="0" algn="just">
              <a:lnSpc>
                <a:spcPct val="100000"/>
              </a:lnSpc>
              <a:buNone/>
            </a:pPr>
            <a:r>
              <a:rPr lang="en-US" dirty="0">
                <a:ea typeface="Helvetica Light" charset="0"/>
                <a:cs typeface="Helvetica Light" charset="0"/>
              </a:rPr>
              <a:t>Large gaps between revenue owed (in theory) and revenue collected (in practice) are problematic for governments. </a:t>
            </a:r>
          </a:p>
          <a:p>
            <a:pPr marL="0" indent="0" algn="just">
              <a:lnSpc>
                <a:spcPct val="100000"/>
              </a:lnSpc>
              <a:buNone/>
            </a:pPr>
            <a:endParaRPr lang="en-US" sz="1000" dirty="0">
              <a:ea typeface="Helvetica Light" charset="0"/>
              <a:cs typeface="Helvetica Light" charset="0"/>
            </a:endParaRPr>
          </a:p>
          <a:p>
            <a:pPr marL="0" indent="0" algn="just">
              <a:lnSpc>
                <a:spcPct val="100000"/>
              </a:lnSpc>
              <a:buNone/>
            </a:pPr>
            <a:r>
              <a:rPr lang="en-US" dirty="0">
                <a:ea typeface="Helvetica Light" charset="0"/>
                <a:cs typeface="Helvetica Light" charset="0"/>
              </a:rPr>
              <a:t>Revenue agencies implement various fraud detection strategies (such as audit reviews) to bridge that gap. </a:t>
            </a:r>
          </a:p>
          <a:p>
            <a:pPr marL="0" indent="0" algn="just">
              <a:lnSpc>
                <a:spcPct val="100000"/>
              </a:lnSpc>
              <a:buNone/>
            </a:pPr>
            <a:endParaRPr lang="en-US" sz="1000" dirty="0">
              <a:ea typeface="Helvetica Light" charset="0"/>
              <a:cs typeface="Helvetica Light" charset="0"/>
            </a:endParaRPr>
          </a:p>
          <a:p>
            <a:pPr marL="0" indent="0" algn="just">
              <a:lnSpc>
                <a:spcPct val="100000"/>
              </a:lnSpc>
              <a:buNone/>
            </a:pPr>
            <a:r>
              <a:rPr lang="en-US" dirty="0">
                <a:ea typeface="Helvetica Light" charset="0"/>
                <a:cs typeface="Helvetica Light" charset="0"/>
              </a:rPr>
              <a:t>Business audits are costly </a:t>
            </a:r>
            <a:r>
              <a:rPr lang="mr-IN" dirty="0">
                <a:ea typeface="Helvetica Light" charset="0"/>
                <a:cs typeface="Helvetica Light" charset="0"/>
              </a:rPr>
              <a:t>–</a:t>
            </a:r>
            <a:r>
              <a:rPr lang="en-US" dirty="0">
                <a:ea typeface="Helvetica Light" charset="0"/>
                <a:cs typeface="Helvetica Light" charset="0"/>
              </a:rPr>
              <a:t> are there </a:t>
            </a:r>
            <a:r>
              <a:rPr lang="en-US" b="1" dirty="0">
                <a:ea typeface="Helvetica Light" charset="0"/>
                <a:cs typeface="Helvetica Light" charset="0"/>
              </a:rPr>
              <a:t>algorithms that can predict whether an audit is likely to be successful or a waste of resources</a:t>
            </a:r>
            <a:r>
              <a:rPr lang="en-US" dirty="0">
                <a:ea typeface="Helvetica Light" charset="0"/>
                <a:cs typeface="Helvetica Light" charset="0"/>
              </a:rPr>
              <a:t>?</a:t>
            </a:r>
            <a:r>
              <a:rPr lang="en-US" b="1" dirty="0">
                <a:ea typeface="Helvetica Light" charset="0"/>
                <a:cs typeface="Helvetica Light" charset="0"/>
              </a:rPr>
              <a:t> </a:t>
            </a:r>
          </a:p>
        </p:txBody>
      </p:sp>
    </p:spTree>
    <p:extLst>
      <p:ext uri="{BB962C8B-B14F-4D97-AF65-F5344CB8AC3E}">
        <p14:creationId xmlns:p14="http://schemas.microsoft.com/office/powerpoint/2010/main" val="254064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KYPHOSIS</a:t>
            </a:r>
          </a:p>
        </p:txBody>
      </p:sp>
      <p:sp>
        <p:nvSpPr>
          <p:cNvPr id="3" name="Text Placeholder 2"/>
          <p:cNvSpPr>
            <a:spLocks noGrp="1"/>
          </p:cNvSpPr>
          <p:nvPr>
            <p:ph type="body" idx="1"/>
          </p:nvPr>
        </p:nvSpPr>
        <p:spPr/>
        <p:txBody>
          <a:bodyPr/>
          <a:lstStyle/>
          <a:p>
            <a:r>
              <a:rPr lang="en-US" dirty="0"/>
              <a:t>CLASSIFICATION AND VALUE ESTIMATION</a:t>
            </a:r>
          </a:p>
        </p:txBody>
      </p:sp>
      <p:sp>
        <p:nvSpPr>
          <p:cNvPr id="4" name="Rectangle 3">
            <a:extLst>
              <a:ext uri="{FF2B5EF4-FFF2-40B4-BE49-F238E27FC236}">
                <a16:creationId xmlns:a16="http://schemas.microsoft.com/office/drawing/2014/main" id="{AEF3A62E-71DC-1C4A-A7CD-65776B52789D}"/>
              </a:ext>
            </a:extLst>
          </p:cNvPr>
          <p:cNvSpPr/>
          <p:nvPr/>
        </p:nvSpPr>
        <p:spPr>
          <a:xfrm>
            <a:off x="581192" y="5406345"/>
            <a:ext cx="11029614" cy="830997"/>
          </a:xfrm>
          <a:prstGeom prst="rect">
            <a:avLst/>
          </a:prstGeom>
        </p:spPr>
        <p:txBody>
          <a:bodyPr wrap="square">
            <a:spAutoFit/>
          </a:bodyPr>
          <a:lstStyle/>
          <a:p>
            <a:pPr algn="ctr"/>
            <a:r>
              <a:rPr lang="en-US" dirty="0">
                <a:solidFill>
                  <a:schemeClr val="bg1"/>
                </a:solidFill>
                <a:latin typeface="Dagny OT" panose="020B0504020201020104" pitchFamily="34" charset="77"/>
              </a:rPr>
              <a:t>“</a:t>
            </a:r>
            <a:r>
              <a:rPr lang="en-CA" dirty="0">
                <a:solidFill>
                  <a:schemeClr val="bg1"/>
                </a:solidFill>
                <a:latin typeface="Dagny OT" panose="020B0504020201020104" pitchFamily="34" charset="77"/>
              </a:rPr>
              <a:t>My misfortune is that I still resemble a man too much. </a:t>
            </a:r>
            <a:br>
              <a:rPr lang="en-CA" dirty="0">
                <a:solidFill>
                  <a:schemeClr val="bg1"/>
                </a:solidFill>
                <a:latin typeface="Dagny OT" panose="020B0504020201020104" pitchFamily="34" charset="77"/>
              </a:rPr>
            </a:br>
            <a:r>
              <a:rPr lang="en-CA" dirty="0">
                <a:solidFill>
                  <a:schemeClr val="bg1"/>
                </a:solidFill>
                <a:latin typeface="Dagny OT" panose="020B0504020201020104" pitchFamily="34" charset="77"/>
              </a:rPr>
              <a:t>I should liked to be wholly a beast like that goat.”</a:t>
            </a:r>
            <a:endParaRPr lang="en-US" dirty="0">
              <a:solidFill>
                <a:schemeClr val="bg1"/>
              </a:solidFill>
              <a:latin typeface="Dagny OT" panose="020B0504020201020104" pitchFamily="34" charset="77"/>
            </a:endParaRPr>
          </a:p>
          <a:p>
            <a:pPr algn="r"/>
            <a:r>
              <a:rPr lang="en-CA" sz="1200" dirty="0">
                <a:solidFill>
                  <a:schemeClr val="bg1"/>
                </a:solidFill>
                <a:latin typeface="Dagny OT" panose="020B0504020201020104" pitchFamily="34" charset="77"/>
                <a:cs typeface="Helvetica" panose="020B0604020202020204" pitchFamily="34" charset="0"/>
              </a:rPr>
              <a:t>(V. Hugo, </a:t>
            </a:r>
            <a:r>
              <a:rPr lang="en-CA" sz="1200" i="1" dirty="0">
                <a:solidFill>
                  <a:schemeClr val="bg1"/>
                </a:solidFill>
                <a:latin typeface="Dagny OT" panose="020B0504020201020104" pitchFamily="34" charset="77"/>
                <a:cs typeface="Helvetica" panose="020B0604020202020204" pitchFamily="34" charset="0"/>
              </a:rPr>
              <a:t>The Hunchback of Notre Dame</a:t>
            </a:r>
            <a:r>
              <a:rPr lang="en-CA" sz="1200" dirty="0">
                <a:solidFill>
                  <a:schemeClr val="bg1"/>
                </a:solidFill>
                <a:latin typeface="Dagny OT" panose="020B0504020201020104" pitchFamily="34" charset="77"/>
                <a:cs typeface="Helvetica" panose="020B0604020202020204" pitchFamily="34" charset="0"/>
              </a:rPr>
              <a:t>) </a:t>
            </a:r>
          </a:p>
        </p:txBody>
      </p:sp>
    </p:spTree>
    <p:extLst>
      <p:ext uri="{BB962C8B-B14F-4D97-AF65-F5344CB8AC3E}">
        <p14:creationId xmlns:p14="http://schemas.microsoft.com/office/powerpoint/2010/main" val="252150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Kyphosis Dataset</a:t>
            </a:r>
          </a:p>
        </p:txBody>
      </p:sp>
      <p:sp>
        <p:nvSpPr>
          <p:cNvPr id="12" name="Content Placeholder 2"/>
          <p:cNvSpPr>
            <a:spLocks noGrp="1"/>
          </p:cNvSpPr>
          <p:nvPr>
            <p:ph idx="1"/>
          </p:nvPr>
        </p:nvSpPr>
        <p:spPr>
          <a:xfrm>
            <a:off x="581192" y="2180496"/>
            <a:ext cx="8419933" cy="4140767"/>
          </a:xfrm>
        </p:spPr>
        <p:txBody>
          <a:bodyPr/>
          <a:lstStyle/>
          <a:p>
            <a:pPr algn="just">
              <a:lnSpc>
                <a:spcPct val="100000"/>
              </a:lnSpc>
            </a:pPr>
            <a:r>
              <a:rPr lang="en-US" dirty="0"/>
              <a:t>Kyphosis is a medical condition related to the excessive convex curvature of the spine. Corrective spinal surgery is at times performed on children. </a:t>
            </a:r>
          </a:p>
          <a:p>
            <a:pPr algn="just">
              <a:lnSpc>
                <a:spcPct val="100000"/>
              </a:lnSpc>
            </a:pPr>
            <a:endParaRPr lang="en-US" sz="1000" dirty="0"/>
          </a:p>
          <a:p>
            <a:pPr algn="just">
              <a:lnSpc>
                <a:spcPct val="100000"/>
              </a:lnSpc>
            </a:pPr>
            <a:r>
              <a:rPr lang="en-US" dirty="0"/>
              <a:t>The dataset has 81 observations and 4 attributes:</a:t>
            </a:r>
          </a:p>
          <a:p>
            <a:pPr lvl="1" algn="just">
              <a:lnSpc>
                <a:spcPct val="100000"/>
              </a:lnSpc>
              <a:buFont typeface="Wingdings" charset="2"/>
              <a:buChar char="§"/>
            </a:pPr>
            <a:r>
              <a:rPr lang="en-US" b="1" dirty="0">
                <a:latin typeface="Helvetica" pitchFamily="2" charset="0"/>
              </a:rPr>
              <a:t>kyphosis </a:t>
            </a:r>
            <a:r>
              <a:rPr lang="en-US" dirty="0"/>
              <a:t>(absent or present after operation)</a:t>
            </a:r>
          </a:p>
          <a:p>
            <a:pPr lvl="1" algn="just">
              <a:lnSpc>
                <a:spcPct val="100000"/>
              </a:lnSpc>
              <a:buFont typeface="Wingdings" charset="2"/>
              <a:buChar char="§"/>
            </a:pPr>
            <a:r>
              <a:rPr lang="en-US" b="1" dirty="0">
                <a:latin typeface="Helvetica" pitchFamily="2" charset="0"/>
              </a:rPr>
              <a:t>age</a:t>
            </a:r>
            <a:r>
              <a:rPr lang="en-US" dirty="0"/>
              <a:t> (at time of operation, in months)</a:t>
            </a:r>
          </a:p>
          <a:p>
            <a:pPr lvl="1" algn="just">
              <a:lnSpc>
                <a:spcPct val="100000"/>
              </a:lnSpc>
              <a:buFont typeface="Wingdings" charset="2"/>
              <a:buChar char="§"/>
            </a:pPr>
            <a:r>
              <a:rPr lang="en-US" b="1" dirty="0">
                <a:latin typeface="Helvetica" pitchFamily="2" charset="0"/>
              </a:rPr>
              <a:t>number</a:t>
            </a:r>
            <a:r>
              <a:rPr lang="en-US" b="1" dirty="0"/>
              <a:t> </a:t>
            </a:r>
            <a:r>
              <a:rPr lang="en-US" dirty="0"/>
              <a:t>(of vertebrae involved)</a:t>
            </a:r>
          </a:p>
          <a:p>
            <a:pPr lvl="1" algn="just">
              <a:lnSpc>
                <a:spcPct val="100000"/>
              </a:lnSpc>
              <a:buFont typeface="Wingdings" charset="2"/>
              <a:buChar char="§"/>
            </a:pPr>
            <a:r>
              <a:rPr lang="en-US" b="1" dirty="0">
                <a:latin typeface="Helvetica" pitchFamily="2" charset="0"/>
              </a:rPr>
              <a:t>start</a:t>
            </a:r>
            <a:r>
              <a:rPr lang="en-US" dirty="0"/>
              <a:t> (topmost vertebra operated on)</a:t>
            </a:r>
          </a:p>
        </p:txBody>
      </p:sp>
      <p:pic>
        <p:nvPicPr>
          <p:cNvPr id="4" name="Picture 3">
            <a:extLst>
              <a:ext uri="{FF2B5EF4-FFF2-40B4-BE49-F238E27FC236}">
                <a16:creationId xmlns:a16="http://schemas.microsoft.com/office/drawing/2014/main" id="{F3F7696D-CB19-AB4F-AE69-94B6097B8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7015" y="2506741"/>
            <a:ext cx="2527868" cy="3488276"/>
          </a:xfrm>
          <a:prstGeom prst="rect">
            <a:avLst/>
          </a:prstGeom>
        </p:spPr>
      </p:pic>
    </p:spTree>
    <p:extLst>
      <p:ext uri="{BB962C8B-B14F-4D97-AF65-F5344CB8AC3E}">
        <p14:creationId xmlns:p14="http://schemas.microsoft.com/office/powerpoint/2010/main" val="220968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fade">
                                      <p:cBhvr>
                                        <p:cTn id="7" dur="500"/>
                                        <p:tgtEl>
                                          <p:spTgt spid="1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3" end="3"/>
                                            </p:txEl>
                                          </p:spTgt>
                                        </p:tgtEl>
                                        <p:attrNameLst>
                                          <p:attrName>style.visibility</p:attrName>
                                        </p:attrNameLst>
                                      </p:cBhvr>
                                      <p:to>
                                        <p:strVal val="visible"/>
                                      </p:to>
                                    </p:set>
                                    <p:animEffect transition="in" filter="fade">
                                      <p:cBhvr>
                                        <p:cTn id="10" dur="500"/>
                                        <p:tgtEl>
                                          <p:spTgt spid="12">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xEl>
                                              <p:pRg st="4" end="4"/>
                                            </p:txEl>
                                          </p:spTgt>
                                        </p:tgtEl>
                                        <p:attrNameLst>
                                          <p:attrName>style.visibility</p:attrName>
                                        </p:attrNameLst>
                                      </p:cBhvr>
                                      <p:to>
                                        <p:strVal val="visible"/>
                                      </p:to>
                                    </p:set>
                                    <p:animEffect transition="in" filter="fade">
                                      <p:cBhvr>
                                        <p:cTn id="13" dur="500"/>
                                        <p:tgtEl>
                                          <p:spTgt spid="12">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xEl>
                                              <p:pRg st="5" end="5"/>
                                            </p:txEl>
                                          </p:spTgt>
                                        </p:tgtEl>
                                        <p:attrNameLst>
                                          <p:attrName>style.visibility</p:attrName>
                                        </p:attrNameLst>
                                      </p:cBhvr>
                                      <p:to>
                                        <p:strVal val="visible"/>
                                      </p:to>
                                    </p:set>
                                    <p:animEffect transition="in" filter="fade">
                                      <p:cBhvr>
                                        <p:cTn id="16" dur="500"/>
                                        <p:tgtEl>
                                          <p:spTgt spid="12">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animEffect transition="in" filter="fade">
                                      <p:cBhvr>
                                        <p:cTn id="19" dur="500"/>
                                        <p:tgtEl>
                                          <p:spTgt spid="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78B6FB-8B32-8243-BE8E-C1609495CC12}"/>
              </a:ext>
            </a:extLst>
          </p:cNvPr>
          <p:cNvSpPr>
            <a:spLocks noGrp="1"/>
          </p:cNvSpPr>
          <p:nvPr>
            <p:ph type="title"/>
          </p:nvPr>
        </p:nvSpPr>
        <p:spPr/>
        <p:txBody>
          <a:bodyPr/>
          <a:lstStyle/>
          <a:p>
            <a:r>
              <a:rPr lang="en-US" dirty="0"/>
              <a:t>Example – Kyphosis Dataset</a:t>
            </a:r>
          </a:p>
        </p:txBody>
      </p:sp>
      <p:sp>
        <p:nvSpPr>
          <p:cNvPr id="3" name="Content Placeholder 2"/>
          <p:cNvSpPr>
            <a:spLocks noGrp="1"/>
          </p:cNvSpPr>
          <p:nvPr>
            <p:ph idx="1"/>
          </p:nvPr>
        </p:nvSpPr>
        <p:spPr/>
        <p:txBody>
          <a:bodyPr/>
          <a:lstStyle/>
          <a:p>
            <a:pPr algn="just">
              <a:lnSpc>
                <a:spcPct val="100000"/>
              </a:lnSpc>
            </a:pPr>
            <a:r>
              <a:rPr lang="en-US" dirty="0"/>
              <a:t>The question of interest for this natural dataset is how the three explanatory attributes might impact the operation’s success.</a:t>
            </a:r>
          </a:p>
          <a:p>
            <a:pPr algn="just">
              <a:lnSpc>
                <a:spcPct val="100000"/>
              </a:lnSpc>
            </a:pPr>
            <a:endParaRPr lang="en-US" sz="1000" dirty="0"/>
          </a:p>
          <a:p>
            <a:pPr algn="just">
              <a:lnSpc>
                <a:spcPct val="100000"/>
              </a:lnSpc>
            </a:pPr>
            <a:r>
              <a:rPr lang="en-US" dirty="0"/>
              <a:t>We use the </a:t>
            </a:r>
            <a:r>
              <a:rPr lang="en-US" dirty="0" err="1">
                <a:cs typeface="Courier New" panose="02070309020205020404" pitchFamily="49" charset="0"/>
              </a:rPr>
              <a:t>rpart</a:t>
            </a:r>
            <a:r>
              <a:rPr lang="en-US" dirty="0"/>
              <a:t> implementation of CART to generate candidate decision trees.</a:t>
            </a:r>
          </a:p>
          <a:p>
            <a:pPr algn="just">
              <a:lnSpc>
                <a:spcPct val="100000"/>
              </a:lnSpc>
            </a:pPr>
            <a:endParaRPr lang="en-US" sz="1000" dirty="0">
              <a:cs typeface="Helvetica" panose="020B0604020202020204" pitchFamily="34" charset="0"/>
            </a:endParaRPr>
          </a:p>
          <a:p>
            <a:pPr algn="just">
              <a:lnSpc>
                <a:spcPct val="100000"/>
              </a:lnSpc>
            </a:pPr>
            <a:r>
              <a:rPr lang="en-CA" dirty="0">
                <a:cs typeface="Helvetica" panose="020B0604020202020204" pitchFamily="34" charset="0"/>
              </a:rPr>
              <a:t>Strictly speaking, this is not a predictive supervised task as we treat the entire dataset as a training set (there are no hold-out testing observations for the time being).</a:t>
            </a:r>
          </a:p>
        </p:txBody>
      </p:sp>
    </p:spTree>
    <p:extLst>
      <p:ext uri="{BB962C8B-B14F-4D97-AF65-F5344CB8AC3E}">
        <p14:creationId xmlns:p14="http://schemas.microsoft.com/office/powerpoint/2010/main" val="341000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01675"/>
            <a:ext cx="11029950" cy="1014413"/>
          </a:xfrm>
        </p:spPr>
        <p:txBody>
          <a:bodyPr/>
          <a:lstStyle/>
          <a:p>
            <a:r>
              <a:rPr lang="en-US" dirty="0"/>
              <a:t>Example – Kyphosis Dataset</a:t>
            </a:r>
          </a:p>
        </p:txBody>
      </p:sp>
      <p:pic>
        <p:nvPicPr>
          <p:cNvPr id="11" name="Content Placeholder 8"/>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6410325" y="1782763"/>
            <a:ext cx="5781675" cy="4541837"/>
          </a:xfrm>
          <a:prstGeom prst="rect">
            <a:avLst/>
          </a:prstGeom>
        </p:spPr>
      </p:pic>
      <p:pic>
        <p:nvPicPr>
          <p:cNvPr id="4" name="Picture 3">
            <a:extLst>
              <a:ext uri="{FF2B5EF4-FFF2-40B4-BE49-F238E27FC236}">
                <a16:creationId xmlns:a16="http://schemas.microsoft.com/office/drawing/2014/main" id="{34EA771C-4490-8943-8325-9AB00BC4D0CD}"/>
              </a:ext>
            </a:extLst>
          </p:cNvPr>
          <p:cNvPicPr>
            <a:picLocks noChangeAspect="1"/>
          </p:cNvPicPr>
          <p:nvPr/>
        </p:nvPicPr>
        <p:blipFill rotWithShape="1">
          <a:blip r:embed="rId3">
            <a:extLst>
              <a:ext uri="{28A0092B-C50C-407E-A947-70E740481C1C}">
                <a14:useLocalDpi xmlns:a14="http://schemas.microsoft.com/office/drawing/2010/main" val="0"/>
              </a:ext>
            </a:extLst>
          </a:blip>
          <a:srcRect t="4432"/>
          <a:stretch/>
        </p:blipFill>
        <p:spPr>
          <a:xfrm>
            <a:off x="357858" y="1374333"/>
            <a:ext cx="5484283" cy="5359400"/>
          </a:xfrm>
          <a:prstGeom prst="rect">
            <a:avLst/>
          </a:prstGeom>
        </p:spPr>
      </p:pic>
      <p:sp>
        <p:nvSpPr>
          <p:cNvPr id="5" name="TextBox 4">
            <a:extLst>
              <a:ext uri="{FF2B5EF4-FFF2-40B4-BE49-F238E27FC236}">
                <a16:creationId xmlns:a16="http://schemas.microsoft.com/office/drawing/2014/main" id="{D332A085-31C7-EC45-885C-F957698BD0B6}"/>
              </a:ext>
            </a:extLst>
          </p:cNvPr>
          <p:cNvSpPr txBox="1"/>
          <p:nvPr/>
        </p:nvSpPr>
        <p:spPr>
          <a:xfrm>
            <a:off x="838200" y="4851400"/>
            <a:ext cx="1333500" cy="646331"/>
          </a:xfrm>
          <a:prstGeom prst="rect">
            <a:avLst/>
          </a:prstGeom>
          <a:noFill/>
        </p:spPr>
        <p:txBody>
          <a:bodyPr wrap="square" rtlCol="0">
            <a:spAutoFit/>
          </a:bodyPr>
          <a:lstStyle/>
          <a:p>
            <a:pPr algn="ctr"/>
            <a:r>
              <a:rPr lang="en-CA" b="1" dirty="0">
                <a:solidFill>
                  <a:srgbClr val="0070C0"/>
                </a:solidFill>
                <a:latin typeface="Helvetica" pitchFamily="2" charset="0"/>
              </a:rPr>
              <a:t>present</a:t>
            </a:r>
          </a:p>
          <a:p>
            <a:pPr algn="ctr"/>
            <a:r>
              <a:rPr lang="en-CA" b="1" dirty="0">
                <a:solidFill>
                  <a:srgbClr val="FF0000"/>
                </a:solidFill>
                <a:latin typeface="Helvetica" pitchFamily="2" charset="0"/>
              </a:rPr>
              <a:t>absent</a:t>
            </a:r>
            <a:endParaRPr lang="en-US" b="1" dirty="0">
              <a:solidFill>
                <a:srgbClr val="FF0000"/>
              </a:solidFill>
              <a:latin typeface="Helvetica" pitchFamily="2" charset="0"/>
            </a:endParaRPr>
          </a:p>
        </p:txBody>
      </p:sp>
    </p:spTree>
    <p:extLst>
      <p:ext uri="{BB962C8B-B14F-4D97-AF65-F5344CB8AC3E}">
        <p14:creationId xmlns:p14="http://schemas.microsoft.com/office/powerpoint/2010/main" val="58230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01675"/>
            <a:ext cx="11029950" cy="1014413"/>
          </a:xfrm>
        </p:spPr>
        <p:txBody>
          <a:bodyPr/>
          <a:lstStyle/>
          <a:p>
            <a:r>
              <a:rPr lang="en-US" dirty="0"/>
              <a:t>Example – Kyphosis Dataset</a:t>
            </a:r>
          </a:p>
        </p:txBody>
      </p:sp>
      <p:pic>
        <p:nvPicPr>
          <p:cNvPr id="11" name="Content Placeholder 8"/>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6410325" y="1782763"/>
            <a:ext cx="5781675" cy="4541837"/>
          </a:xfrm>
          <a:prstGeom prst="rect">
            <a:avLst/>
          </a:prstGeom>
        </p:spPr>
      </p:pic>
      <p:pic>
        <p:nvPicPr>
          <p:cNvPr id="4" name="Picture 3">
            <a:extLst>
              <a:ext uri="{FF2B5EF4-FFF2-40B4-BE49-F238E27FC236}">
                <a16:creationId xmlns:a16="http://schemas.microsoft.com/office/drawing/2014/main" id="{34EA771C-4490-8943-8325-9AB00BC4D0CD}"/>
              </a:ext>
            </a:extLst>
          </p:cNvPr>
          <p:cNvPicPr>
            <a:picLocks noChangeAspect="1"/>
          </p:cNvPicPr>
          <p:nvPr/>
        </p:nvPicPr>
        <p:blipFill rotWithShape="1">
          <a:blip r:embed="rId3">
            <a:extLst>
              <a:ext uri="{28A0092B-C50C-407E-A947-70E740481C1C}">
                <a14:useLocalDpi xmlns:a14="http://schemas.microsoft.com/office/drawing/2010/main" val="0"/>
              </a:ext>
            </a:extLst>
          </a:blip>
          <a:srcRect t="4432"/>
          <a:stretch/>
        </p:blipFill>
        <p:spPr>
          <a:xfrm>
            <a:off x="357858" y="1374333"/>
            <a:ext cx="5484283" cy="5359400"/>
          </a:xfrm>
          <a:prstGeom prst="rect">
            <a:avLst/>
          </a:prstGeom>
        </p:spPr>
      </p:pic>
      <p:sp>
        <p:nvSpPr>
          <p:cNvPr id="5" name="TextBox 4">
            <a:extLst>
              <a:ext uri="{FF2B5EF4-FFF2-40B4-BE49-F238E27FC236}">
                <a16:creationId xmlns:a16="http://schemas.microsoft.com/office/drawing/2014/main" id="{D332A085-31C7-EC45-885C-F957698BD0B6}"/>
              </a:ext>
            </a:extLst>
          </p:cNvPr>
          <p:cNvSpPr txBox="1"/>
          <p:nvPr/>
        </p:nvSpPr>
        <p:spPr>
          <a:xfrm>
            <a:off x="838200" y="4851400"/>
            <a:ext cx="1333500" cy="646331"/>
          </a:xfrm>
          <a:prstGeom prst="rect">
            <a:avLst/>
          </a:prstGeom>
          <a:noFill/>
        </p:spPr>
        <p:txBody>
          <a:bodyPr wrap="square" rtlCol="0">
            <a:spAutoFit/>
          </a:bodyPr>
          <a:lstStyle/>
          <a:p>
            <a:pPr algn="ctr"/>
            <a:r>
              <a:rPr lang="en-CA" b="1" dirty="0">
                <a:solidFill>
                  <a:srgbClr val="0070C0"/>
                </a:solidFill>
                <a:latin typeface="Helvetica" pitchFamily="2" charset="0"/>
              </a:rPr>
              <a:t>present</a:t>
            </a:r>
          </a:p>
          <a:p>
            <a:pPr algn="ctr"/>
            <a:r>
              <a:rPr lang="en-CA" b="1" dirty="0">
                <a:solidFill>
                  <a:srgbClr val="FF0000"/>
                </a:solidFill>
                <a:latin typeface="Helvetica" pitchFamily="2" charset="0"/>
              </a:rPr>
              <a:t>absent</a:t>
            </a:r>
            <a:endParaRPr lang="en-US" b="1" dirty="0">
              <a:solidFill>
                <a:srgbClr val="FF0000"/>
              </a:solidFill>
              <a:latin typeface="Helvetica" pitchFamily="2" charset="0"/>
            </a:endParaRPr>
          </a:p>
        </p:txBody>
      </p:sp>
      <p:sp>
        <p:nvSpPr>
          <p:cNvPr id="12" name="Rectangle 11">
            <a:extLst>
              <a:ext uri="{FF2B5EF4-FFF2-40B4-BE49-F238E27FC236}">
                <a16:creationId xmlns:a16="http://schemas.microsoft.com/office/drawing/2014/main" id="{7D14F975-3A85-C14F-BA1D-127D28F47FD3}"/>
              </a:ext>
            </a:extLst>
          </p:cNvPr>
          <p:cNvSpPr/>
          <p:nvPr/>
        </p:nvSpPr>
        <p:spPr>
          <a:xfrm>
            <a:off x="3962400" y="1570832"/>
            <a:ext cx="749300" cy="1654968"/>
          </a:xfrm>
          <a:prstGeom prst="rect">
            <a:avLst/>
          </a:prstGeom>
          <a:solidFill>
            <a:srgbClr val="5B9BD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5DDE0A1-5D27-AF40-9E11-0D8289732E4C}"/>
              </a:ext>
            </a:extLst>
          </p:cNvPr>
          <p:cNvSpPr/>
          <p:nvPr/>
        </p:nvSpPr>
        <p:spPr>
          <a:xfrm>
            <a:off x="8713376" y="1690688"/>
            <a:ext cx="2490320" cy="1700212"/>
          </a:xfrm>
          <a:prstGeom prst="rect">
            <a:avLst/>
          </a:prstGeom>
          <a:solidFill>
            <a:srgbClr val="5B9BD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082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01675"/>
            <a:ext cx="11029950" cy="1014413"/>
          </a:xfrm>
        </p:spPr>
        <p:txBody>
          <a:bodyPr/>
          <a:lstStyle/>
          <a:p>
            <a:r>
              <a:rPr lang="en-US" dirty="0"/>
              <a:t>Example – Kyphosis Dataset</a:t>
            </a:r>
          </a:p>
        </p:txBody>
      </p:sp>
      <p:pic>
        <p:nvPicPr>
          <p:cNvPr id="11" name="Content Placeholder 8"/>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6410325" y="1782763"/>
            <a:ext cx="5781675" cy="4541837"/>
          </a:xfrm>
          <a:prstGeom prst="rect">
            <a:avLst/>
          </a:prstGeom>
        </p:spPr>
      </p:pic>
      <p:pic>
        <p:nvPicPr>
          <p:cNvPr id="4" name="Picture 3">
            <a:extLst>
              <a:ext uri="{FF2B5EF4-FFF2-40B4-BE49-F238E27FC236}">
                <a16:creationId xmlns:a16="http://schemas.microsoft.com/office/drawing/2014/main" id="{34EA771C-4490-8943-8325-9AB00BC4D0CD}"/>
              </a:ext>
            </a:extLst>
          </p:cNvPr>
          <p:cNvPicPr>
            <a:picLocks noChangeAspect="1"/>
          </p:cNvPicPr>
          <p:nvPr/>
        </p:nvPicPr>
        <p:blipFill rotWithShape="1">
          <a:blip r:embed="rId3">
            <a:extLst>
              <a:ext uri="{28A0092B-C50C-407E-A947-70E740481C1C}">
                <a14:useLocalDpi xmlns:a14="http://schemas.microsoft.com/office/drawing/2010/main" val="0"/>
              </a:ext>
            </a:extLst>
          </a:blip>
          <a:srcRect t="4432"/>
          <a:stretch/>
        </p:blipFill>
        <p:spPr>
          <a:xfrm>
            <a:off x="357858" y="1374333"/>
            <a:ext cx="5484283" cy="5359400"/>
          </a:xfrm>
          <a:prstGeom prst="rect">
            <a:avLst/>
          </a:prstGeom>
        </p:spPr>
      </p:pic>
      <p:sp>
        <p:nvSpPr>
          <p:cNvPr id="5" name="TextBox 4">
            <a:extLst>
              <a:ext uri="{FF2B5EF4-FFF2-40B4-BE49-F238E27FC236}">
                <a16:creationId xmlns:a16="http://schemas.microsoft.com/office/drawing/2014/main" id="{D332A085-31C7-EC45-885C-F957698BD0B6}"/>
              </a:ext>
            </a:extLst>
          </p:cNvPr>
          <p:cNvSpPr txBox="1"/>
          <p:nvPr/>
        </p:nvSpPr>
        <p:spPr>
          <a:xfrm>
            <a:off x="838200" y="4851400"/>
            <a:ext cx="1333500" cy="646331"/>
          </a:xfrm>
          <a:prstGeom prst="rect">
            <a:avLst/>
          </a:prstGeom>
          <a:noFill/>
        </p:spPr>
        <p:txBody>
          <a:bodyPr wrap="square" rtlCol="0">
            <a:spAutoFit/>
          </a:bodyPr>
          <a:lstStyle/>
          <a:p>
            <a:pPr algn="ctr"/>
            <a:r>
              <a:rPr lang="en-CA" b="1" dirty="0">
                <a:solidFill>
                  <a:srgbClr val="0070C0"/>
                </a:solidFill>
                <a:latin typeface="Helvetica" pitchFamily="2" charset="0"/>
              </a:rPr>
              <a:t>present</a:t>
            </a:r>
          </a:p>
          <a:p>
            <a:pPr algn="ctr"/>
            <a:r>
              <a:rPr lang="en-CA" b="1" dirty="0">
                <a:solidFill>
                  <a:srgbClr val="FF0000"/>
                </a:solidFill>
                <a:latin typeface="Helvetica" pitchFamily="2" charset="0"/>
              </a:rPr>
              <a:t>absent</a:t>
            </a:r>
            <a:endParaRPr lang="en-US" b="1" dirty="0">
              <a:solidFill>
                <a:srgbClr val="FF0000"/>
              </a:solidFill>
              <a:latin typeface="Helvetica" pitchFamily="2" charset="0"/>
            </a:endParaRPr>
          </a:p>
        </p:txBody>
      </p:sp>
      <p:sp>
        <p:nvSpPr>
          <p:cNvPr id="9" name="Rectangle 8">
            <a:extLst>
              <a:ext uri="{FF2B5EF4-FFF2-40B4-BE49-F238E27FC236}">
                <a16:creationId xmlns:a16="http://schemas.microsoft.com/office/drawing/2014/main" id="{6D9CB8D3-448A-7D4E-B4B9-FD360AC8DDFA}"/>
              </a:ext>
            </a:extLst>
          </p:cNvPr>
          <p:cNvSpPr/>
          <p:nvPr/>
        </p:nvSpPr>
        <p:spPr>
          <a:xfrm>
            <a:off x="3962400" y="1570832"/>
            <a:ext cx="749300" cy="1654968"/>
          </a:xfrm>
          <a:prstGeom prst="rect">
            <a:avLst/>
          </a:prstGeom>
          <a:solidFill>
            <a:srgbClr val="5B9BD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BBFB2D-2F13-DD4C-9327-6FCC643AC5A0}"/>
              </a:ext>
            </a:extLst>
          </p:cNvPr>
          <p:cNvSpPr/>
          <p:nvPr/>
        </p:nvSpPr>
        <p:spPr>
          <a:xfrm>
            <a:off x="5245100" y="1570832"/>
            <a:ext cx="480342" cy="1654968"/>
          </a:xfrm>
          <a:prstGeom prst="rect">
            <a:avLst/>
          </a:prstGeom>
          <a:solidFill>
            <a:srgbClr val="FFC000">
              <a:alpha val="50196"/>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DDE0A1-5D27-AF40-9E11-0D8289732E4C}"/>
              </a:ext>
            </a:extLst>
          </p:cNvPr>
          <p:cNvSpPr/>
          <p:nvPr/>
        </p:nvSpPr>
        <p:spPr>
          <a:xfrm>
            <a:off x="8713376" y="1690688"/>
            <a:ext cx="2490320" cy="1700212"/>
          </a:xfrm>
          <a:prstGeom prst="rect">
            <a:avLst/>
          </a:prstGeom>
          <a:solidFill>
            <a:srgbClr val="5B9BD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DE08BD-F11B-AE4B-9F75-403AD603D361}"/>
              </a:ext>
            </a:extLst>
          </p:cNvPr>
          <p:cNvSpPr/>
          <p:nvPr/>
        </p:nvSpPr>
        <p:spPr>
          <a:xfrm>
            <a:off x="6373057" y="2719388"/>
            <a:ext cx="2287120" cy="1700212"/>
          </a:xfrm>
          <a:prstGeom prst="rect">
            <a:avLst/>
          </a:prstGeom>
          <a:solidFill>
            <a:srgbClr val="FFC000">
              <a:alpha val="50196"/>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711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01675"/>
            <a:ext cx="11029950" cy="1014413"/>
          </a:xfrm>
        </p:spPr>
        <p:txBody>
          <a:bodyPr/>
          <a:lstStyle/>
          <a:p>
            <a:r>
              <a:rPr lang="en-US" dirty="0"/>
              <a:t>Example – Kyphosis Dataset</a:t>
            </a:r>
          </a:p>
        </p:txBody>
      </p:sp>
      <p:pic>
        <p:nvPicPr>
          <p:cNvPr id="11" name="Content Placeholder 8"/>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6410325" y="1782763"/>
            <a:ext cx="5781675" cy="4541837"/>
          </a:xfrm>
          <a:prstGeom prst="rect">
            <a:avLst/>
          </a:prstGeom>
        </p:spPr>
      </p:pic>
      <p:pic>
        <p:nvPicPr>
          <p:cNvPr id="4" name="Picture 3">
            <a:extLst>
              <a:ext uri="{FF2B5EF4-FFF2-40B4-BE49-F238E27FC236}">
                <a16:creationId xmlns:a16="http://schemas.microsoft.com/office/drawing/2014/main" id="{34EA771C-4490-8943-8325-9AB00BC4D0CD}"/>
              </a:ext>
            </a:extLst>
          </p:cNvPr>
          <p:cNvPicPr>
            <a:picLocks noChangeAspect="1"/>
          </p:cNvPicPr>
          <p:nvPr/>
        </p:nvPicPr>
        <p:blipFill rotWithShape="1">
          <a:blip r:embed="rId3">
            <a:extLst>
              <a:ext uri="{28A0092B-C50C-407E-A947-70E740481C1C}">
                <a14:useLocalDpi xmlns:a14="http://schemas.microsoft.com/office/drawing/2010/main" val="0"/>
              </a:ext>
            </a:extLst>
          </a:blip>
          <a:srcRect t="4432"/>
          <a:stretch/>
        </p:blipFill>
        <p:spPr>
          <a:xfrm>
            <a:off x="357858" y="1374333"/>
            <a:ext cx="5484283" cy="5359400"/>
          </a:xfrm>
          <a:prstGeom prst="rect">
            <a:avLst/>
          </a:prstGeom>
        </p:spPr>
      </p:pic>
      <p:sp>
        <p:nvSpPr>
          <p:cNvPr id="5" name="TextBox 4">
            <a:extLst>
              <a:ext uri="{FF2B5EF4-FFF2-40B4-BE49-F238E27FC236}">
                <a16:creationId xmlns:a16="http://schemas.microsoft.com/office/drawing/2014/main" id="{D332A085-31C7-EC45-885C-F957698BD0B6}"/>
              </a:ext>
            </a:extLst>
          </p:cNvPr>
          <p:cNvSpPr txBox="1"/>
          <p:nvPr/>
        </p:nvSpPr>
        <p:spPr>
          <a:xfrm>
            <a:off x="838200" y="4851400"/>
            <a:ext cx="1333500" cy="646331"/>
          </a:xfrm>
          <a:prstGeom prst="rect">
            <a:avLst/>
          </a:prstGeom>
          <a:noFill/>
        </p:spPr>
        <p:txBody>
          <a:bodyPr wrap="square" rtlCol="0">
            <a:spAutoFit/>
          </a:bodyPr>
          <a:lstStyle/>
          <a:p>
            <a:pPr algn="ctr"/>
            <a:r>
              <a:rPr lang="en-CA" b="1" dirty="0">
                <a:solidFill>
                  <a:srgbClr val="0070C0"/>
                </a:solidFill>
                <a:latin typeface="Helvetica" pitchFamily="2" charset="0"/>
              </a:rPr>
              <a:t>present</a:t>
            </a:r>
          </a:p>
          <a:p>
            <a:pPr algn="ctr"/>
            <a:r>
              <a:rPr lang="en-CA" b="1" dirty="0">
                <a:solidFill>
                  <a:srgbClr val="FF0000"/>
                </a:solidFill>
                <a:latin typeface="Helvetica" pitchFamily="2" charset="0"/>
              </a:rPr>
              <a:t>absent</a:t>
            </a:r>
            <a:endParaRPr lang="en-US" b="1" dirty="0">
              <a:solidFill>
                <a:srgbClr val="FF0000"/>
              </a:solidFill>
              <a:latin typeface="Helvetica" pitchFamily="2" charset="0"/>
            </a:endParaRPr>
          </a:p>
        </p:txBody>
      </p:sp>
      <p:sp>
        <p:nvSpPr>
          <p:cNvPr id="14" name="Rectangle 13">
            <a:extLst>
              <a:ext uri="{FF2B5EF4-FFF2-40B4-BE49-F238E27FC236}">
                <a16:creationId xmlns:a16="http://schemas.microsoft.com/office/drawing/2014/main" id="{72475F1E-5BE2-BE4F-A1E4-FF33C7B340DD}"/>
              </a:ext>
            </a:extLst>
          </p:cNvPr>
          <p:cNvSpPr/>
          <p:nvPr/>
        </p:nvSpPr>
        <p:spPr>
          <a:xfrm>
            <a:off x="3962400" y="1570832"/>
            <a:ext cx="749300" cy="1654968"/>
          </a:xfrm>
          <a:prstGeom prst="rect">
            <a:avLst/>
          </a:prstGeom>
          <a:solidFill>
            <a:srgbClr val="5B9BD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A50CCFE-EBE0-B34D-A388-26EF3382272C}"/>
              </a:ext>
            </a:extLst>
          </p:cNvPr>
          <p:cNvSpPr/>
          <p:nvPr/>
        </p:nvSpPr>
        <p:spPr>
          <a:xfrm>
            <a:off x="5245100" y="1570832"/>
            <a:ext cx="480342" cy="1654968"/>
          </a:xfrm>
          <a:prstGeom prst="rect">
            <a:avLst/>
          </a:prstGeom>
          <a:solidFill>
            <a:srgbClr val="FFC000">
              <a:alpha val="50196"/>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1CA01BC-7FD4-DE48-87F6-0346BAF94FF0}"/>
              </a:ext>
            </a:extLst>
          </p:cNvPr>
          <p:cNvSpPr/>
          <p:nvPr/>
        </p:nvSpPr>
        <p:spPr>
          <a:xfrm>
            <a:off x="4738370" y="2770188"/>
            <a:ext cx="480342" cy="455612"/>
          </a:xfrm>
          <a:prstGeom prst="rect">
            <a:avLst/>
          </a:prstGeom>
          <a:solidFill>
            <a:srgbClr val="92D050">
              <a:alpha val="50196"/>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5DDE0A1-5D27-AF40-9E11-0D8289732E4C}"/>
              </a:ext>
            </a:extLst>
          </p:cNvPr>
          <p:cNvSpPr/>
          <p:nvPr/>
        </p:nvSpPr>
        <p:spPr>
          <a:xfrm>
            <a:off x="8713376" y="1690688"/>
            <a:ext cx="2490320" cy="1700212"/>
          </a:xfrm>
          <a:prstGeom prst="rect">
            <a:avLst/>
          </a:prstGeom>
          <a:solidFill>
            <a:srgbClr val="5B9BD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CDE08BD-F11B-AE4B-9F75-403AD603D361}"/>
              </a:ext>
            </a:extLst>
          </p:cNvPr>
          <p:cNvSpPr/>
          <p:nvPr/>
        </p:nvSpPr>
        <p:spPr>
          <a:xfrm>
            <a:off x="6373057" y="2719388"/>
            <a:ext cx="2287120" cy="1700212"/>
          </a:xfrm>
          <a:prstGeom prst="rect">
            <a:avLst/>
          </a:prstGeom>
          <a:solidFill>
            <a:srgbClr val="FFC000">
              <a:alpha val="50196"/>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6A09125-30BE-7F40-AF93-645465AE7F24}"/>
              </a:ext>
            </a:extLst>
          </p:cNvPr>
          <p:cNvSpPr/>
          <p:nvPr/>
        </p:nvSpPr>
        <p:spPr>
          <a:xfrm>
            <a:off x="7609595" y="3810176"/>
            <a:ext cx="2260601" cy="1545914"/>
          </a:xfrm>
          <a:prstGeom prst="rect">
            <a:avLst/>
          </a:prstGeom>
          <a:solidFill>
            <a:srgbClr val="92D050">
              <a:alpha val="50196"/>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789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01675"/>
            <a:ext cx="11029950" cy="1014413"/>
          </a:xfrm>
        </p:spPr>
        <p:txBody>
          <a:bodyPr/>
          <a:lstStyle/>
          <a:p>
            <a:r>
              <a:rPr lang="en-US" dirty="0"/>
              <a:t>Example – Kyphosis Dataset</a:t>
            </a:r>
          </a:p>
        </p:txBody>
      </p:sp>
      <p:pic>
        <p:nvPicPr>
          <p:cNvPr id="11" name="Content Placeholder 8"/>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6410325" y="1782763"/>
            <a:ext cx="5781675" cy="4541837"/>
          </a:xfrm>
          <a:prstGeom prst="rect">
            <a:avLst/>
          </a:prstGeom>
        </p:spPr>
      </p:pic>
      <p:pic>
        <p:nvPicPr>
          <p:cNvPr id="4" name="Picture 3">
            <a:extLst>
              <a:ext uri="{FF2B5EF4-FFF2-40B4-BE49-F238E27FC236}">
                <a16:creationId xmlns:a16="http://schemas.microsoft.com/office/drawing/2014/main" id="{34EA771C-4490-8943-8325-9AB00BC4D0CD}"/>
              </a:ext>
            </a:extLst>
          </p:cNvPr>
          <p:cNvPicPr>
            <a:picLocks noChangeAspect="1"/>
          </p:cNvPicPr>
          <p:nvPr/>
        </p:nvPicPr>
        <p:blipFill rotWithShape="1">
          <a:blip r:embed="rId3">
            <a:extLst>
              <a:ext uri="{28A0092B-C50C-407E-A947-70E740481C1C}">
                <a14:useLocalDpi xmlns:a14="http://schemas.microsoft.com/office/drawing/2010/main" val="0"/>
              </a:ext>
            </a:extLst>
          </a:blip>
          <a:srcRect t="4432"/>
          <a:stretch/>
        </p:blipFill>
        <p:spPr>
          <a:xfrm>
            <a:off x="357858" y="1374333"/>
            <a:ext cx="5484283" cy="5359400"/>
          </a:xfrm>
          <a:prstGeom prst="rect">
            <a:avLst/>
          </a:prstGeom>
        </p:spPr>
      </p:pic>
      <p:sp>
        <p:nvSpPr>
          <p:cNvPr id="5" name="TextBox 4">
            <a:extLst>
              <a:ext uri="{FF2B5EF4-FFF2-40B4-BE49-F238E27FC236}">
                <a16:creationId xmlns:a16="http://schemas.microsoft.com/office/drawing/2014/main" id="{D332A085-31C7-EC45-885C-F957698BD0B6}"/>
              </a:ext>
            </a:extLst>
          </p:cNvPr>
          <p:cNvSpPr txBox="1"/>
          <p:nvPr/>
        </p:nvSpPr>
        <p:spPr>
          <a:xfrm>
            <a:off x="838200" y="4851400"/>
            <a:ext cx="1333500" cy="646331"/>
          </a:xfrm>
          <a:prstGeom prst="rect">
            <a:avLst/>
          </a:prstGeom>
          <a:noFill/>
        </p:spPr>
        <p:txBody>
          <a:bodyPr wrap="square" rtlCol="0">
            <a:spAutoFit/>
          </a:bodyPr>
          <a:lstStyle/>
          <a:p>
            <a:pPr algn="ctr"/>
            <a:r>
              <a:rPr lang="en-CA" b="1" dirty="0">
                <a:solidFill>
                  <a:srgbClr val="0070C0"/>
                </a:solidFill>
                <a:latin typeface="Helvetica" pitchFamily="2" charset="0"/>
              </a:rPr>
              <a:t>present</a:t>
            </a:r>
          </a:p>
          <a:p>
            <a:pPr algn="ctr"/>
            <a:r>
              <a:rPr lang="en-CA" b="1" dirty="0">
                <a:solidFill>
                  <a:srgbClr val="FF0000"/>
                </a:solidFill>
                <a:latin typeface="Helvetica" pitchFamily="2" charset="0"/>
              </a:rPr>
              <a:t>absent</a:t>
            </a:r>
            <a:endParaRPr lang="en-US" b="1" dirty="0">
              <a:solidFill>
                <a:srgbClr val="FF0000"/>
              </a:solidFill>
              <a:latin typeface="Helvetica" pitchFamily="2" charset="0"/>
            </a:endParaRPr>
          </a:p>
        </p:txBody>
      </p:sp>
      <p:sp>
        <p:nvSpPr>
          <p:cNvPr id="7" name="Rectangle 6">
            <a:extLst>
              <a:ext uri="{FF2B5EF4-FFF2-40B4-BE49-F238E27FC236}">
                <a16:creationId xmlns:a16="http://schemas.microsoft.com/office/drawing/2014/main" id="{FAD7805E-D1A6-6B41-AC93-C7467DF087A1}"/>
              </a:ext>
            </a:extLst>
          </p:cNvPr>
          <p:cNvSpPr/>
          <p:nvPr/>
        </p:nvSpPr>
        <p:spPr>
          <a:xfrm>
            <a:off x="3962400" y="1570832"/>
            <a:ext cx="749300" cy="1654968"/>
          </a:xfrm>
          <a:prstGeom prst="rect">
            <a:avLst/>
          </a:prstGeom>
          <a:solidFill>
            <a:srgbClr val="5B9BD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4F84FA-3D1D-6848-A773-8AB97656A14F}"/>
              </a:ext>
            </a:extLst>
          </p:cNvPr>
          <p:cNvSpPr/>
          <p:nvPr/>
        </p:nvSpPr>
        <p:spPr>
          <a:xfrm>
            <a:off x="5245100" y="1570832"/>
            <a:ext cx="480342" cy="1654968"/>
          </a:xfrm>
          <a:prstGeom prst="rect">
            <a:avLst/>
          </a:prstGeom>
          <a:solidFill>
            <a:srgbClr val="FFC000">
              <a:alpha val="50196"/>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BA3279-8E0C-F440-AA41-3C7D88699DD3}"/>
              </a:ext>
            </a:extLst>
          </p:cNvPr>
          <p:cNvSpPr/>
          <p:nvPr/>
        </p:nvSpPr>
        <p:spPr>
          <a:xfrm>
            <a:off x="4738370" y="2770188"/>
            <a:ext cx="480342" cy="455612"/>
          </a:xfrm>
          <a:prstGeom prst="rect">
            <a:avLst/>
          </a:prstGeom>
          <a:solidFill>
            <a:srgbClr val="92D050">
              <a:alpha val="50196"/>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569C94-7E3A-CB4E-8ACD-6EDCD4A4D987}"/>
              </a:ext>
            </a:extLst>
          </p:cNvPr>
          <p:cNvSpPr/>
          <p:nvPr/>
        </p:nvSpPr>
        <p:spPr>
          <a:xfrm>
            <a:off x="4738370" y="1570832"/>
            <a:ext cx="480342" cy="765968"/>
          </a:xfrm>
          <a:prstGeom prst="rect">
            <a:avLst/>
          </a:prstGeom>
          <a:solidFill>
            <a:srgbClr val="7030A0">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5DDE0A1-5D27-AF40-9E11-0D8289732E4C}"/>
              </a:ext>
            </a:extLst>
          </p:cNvPr>
          <p:cNvSpPr/>
          <p:nvPr/>
        </p:nvSpPr>
        <p:spPr>
          <a:xfrm>
            <a:off x="8713376" y="1690688"/>
            <a:ext cx="2490320" cy="1700212"/>
          </a:xfrm>
          <a:prstGeom prst="rect">
            <a:avLst/>
          </a:prstGeom>
          <a:solidFill>
            <a:srgbClr val="5B9BD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DE08BD-F11B-AE4B-9F75-403AD603D361}"/>
              </a:ext>
            </a:extLst>
          </p:cNvPr>
          <p:cNvSpPr/>
          <p:nvPr/>
        </p:nvSpPr>
        <p:spPr>
          <a:xfrm>
            <a:off x="6373057" y="2719388"/>
            <a:ext cx="2287120" cy="1700212"/>
          </a:xfrm>
          <a:prstGeom prst="rect">
            <a:avLst/>
          </a:prstGeom>
          <a:solidFill>
            <a:srgbClr val="FFC000">
              <a:alpha val="50196"/>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6A09125-30BE-7F40-AF93-645465AE7F24}"/>
              </a:ext>
            </a:extLst>
          </p:cNvPr>
          <p:cNvSpPr/>
          <p:nvPr/>
        </p:nvSpPr>
        <p:spPr>
          <a:xfrm>
            <a:off x="7609595" y="3810176"/>
            <a:ext cx="2260601" cy="1545914"/>
          </a:xfrm>
          <a:prstGeom prst="rect">
            <a:avLst/>
          </a:prstGeom>
          <a:solidFill>
            <a:srgbClr val="92D050">
              <a:alpha val="50196"/>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2306146-3F19-F048-A862-197C0B5DCD2D}"/>
              </a:ext>
            </a:extLst>
          </p:cNvPr>
          <p:cNvSpPr/>
          <p:nvPr/>
        </p:nvSpPr>
        <p:spPr>
          <a:xfrm>
            <a:off x="8993895" y="4731762"/>
            <a:ext cx="2209801" cy="1715115"/>
          </a:xfrm>
          <a:prstGeom prst="rect">
            <a:avLst/>
          </a:prstGeom>
          <a:solidFill>
            <a:srgbClr val="7030A0">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327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01675"/>
            <a:ext cx="11029950" cy="1014413"/>
          </a:xfrm>
        </p:spPr>
        <p:txBody>
          <a:bodyPr/>
          <a:lstStyle/>
          <a:p>
            <a:r>
              <a:rPr lang="en-US" dirty="0"/>
              <a:t>Example – Kyphosis Dataset</a:t>
            </a:r>
          </a:p>
        </p:txBody>
      </p:sp>
      <p:pic>
        <p:nvPicPr>
          <p:cNvPr id="11" name="Content Placeholder 8"/>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6410325" y="1782763"/>
            <a:ext cx="5781675" cy="4541837"/>
          </a:xfrm>
          <a:prstGeom prst="rect">
            <a:avLst/>
          </a:prstGeom>
        </p:spPr>
      </p:pic>
      <p:pic>
        <p:nvPicPr>
          <p:cNvPr id="4" name="Picture 3">
            <a:extLst>
              <a:ext uri="{FF2B5EF4-FFF2-40B4-BE49-F238E27FC236}">
                <a16:creationId xmlns:a16="http://schemas.microsoft.com/office/drawing/2014/main" id="{34EA771C-4490-8943-8325-9AB00BC4D0CD}"/>
              </a:ext>
            </a:extLst>
          </p:cNvPr>
          <p:cNvPicPr>
            <a:picLocks noChangeAspect="1"/>
          </p:cNvPicPr>
          <p:nvPr/>
        </p:nvPicPr>
        <p:blipFill rotWithShape="1">
          <a:blip r:embed="rId3">
            <a:extLst>
              <a:ext uri="{28A0092B-C50C-407E-A947-70E740481C1C}">
                <a14:useLocalDpi xmlns:a14="http://schemas.microsoft.com/office/drawing/2010/main" val="0"/>
              </a:ext>
            </a:extLst>
          </a:blip>
          <a:srcRect t="4432"/>
          <a:stretch/>
        </p:blipFill>
        <p:spPr>
          <a:xfrm>
            <a:off x="357858" y="1374333"/>
            <a:ext cx="5484283" cy="5359400"/>
          </a:xfrm>
          <a:prstGeom prst="rect">
            <a:avLst/>
          </a:prstGeom>
        </p:spPr>
      </p:pic>
      <p:sp>
        <p:nvSpPr>
          <p:cNvPr id="5" name="TextBox 4">
            <a:extLst>
              <a:ext uri="{FF2B5EF4-FFF2-40B4-BE49-F238E27FC236}">
                <a16:creationId xmlns:a16="http://schemas.microsoft.com/office/drawing/2014/main" id="{D332A085-31C7-EC45-885C-F957698BD0B6}"/>
              </a:ext>
            </a:extLst>
          </p:cNvPr>
          <p:cNvSpPr txBox="1"/>
          <p:nvPr/>
        </p:nvSpPr>
        <p:spPr>
          <a:xfrm>
            <a:off x="838200" y="4851400"/>
            <a:ext cx="1333500" cy="646331"/>
          </a:xfrm>
          <a:prstGeom prst="rect">
            <a:avLst/>
          </a:prstGeom>
          <a:noFill/>
        </p:spPr>
        <p:txBody>
          <a:bodyPr wrap="square" rtlCol="0">
            <a:spAutoFit/>
          </a:bodyPr>
          <a:lstStyle/>
          <a:p>
            <a:pPr algn="ctr"/>
            <a:r>
              <a:rPr lang="en-CA" b="1" dirty="0">
                <a:solidFill>
                  <a:srgbClr val="0070C0"/>
                </a:solidFill>
                <a:latin typeface="Helvetica" pitchFamily="2" charset="0"/>
              </a:rPr>
              <a:t>present</a:t>
            </a:r>
          </a:p>
          <a:p>
            <a:pPr algn="ctr"/>
            <a:r>
              <a:rPr lang="en-CA" b="1" dirty="0">
                <a:solidFill>
                  <a:srgbClr val="FF0000"/>
                </a:solidFill>
                <a:latin typeface="Helvetica" pitchFamily="2" charset="0"/>
              </a:rPr>
              <a:t>absent</a:t>
            </a:r>
            <a:endParaRPr lang="en-US" b="1" dirty="0">
              <a:solidFill>
                <a:srgbClr val="FF0000"/>
              </a:solidFill>
              <a:latin typeface="Helvetica" pitchFamily="2" charset="0"/>
            </a:endParaRPr>
          </a:p>
        </p:txBody>
      </p:sp>
      <p:sp>
        <p:nvSpPr>
          <p:cNvPr id="3" name="Rectangle 2">
            <a:extLst>
              <a:ext uri="{FF2B5EF4-FFF2-40B4-BE49-F238E27FC236}">
                <a16:creationId xmlns:a16="http://schemas.microsoft.com/office/drawing/2014/main" id="{C5DDE0A1-5D27-AF40-9E11-0D8289732E4C}"/>
              </a:ext>
            </a:extLst>
          </p:cNvPr>
          <p:cNvSpPr/>
          <p:nvPr/>
        </p:nvSpPr>
        <p:spPr>
          <a:xfrm>
            <a:off x="8713376" y="1690688"/>
            <a:ext cx="2490320" cy="1700212"/>
          </a:xfrm>
          <a:prstGeom prst="rect">
            <a:avLst/>
          </a:prstGeom>
          <a:solidFill>
            <a:srgbClr val="5B9BD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AD7805E-D1A6-6B41-AC93-C7467DF087A1}"/>
              </a:ext>
            </a:extLst>
          </p:cNvPr>
          <p:cNvSpPr/>
          <p:nvPr/>
        </p:nvSpPr>
        <p:spPr>
          <a:xfrm>
            <a:off x="3962400" y="1570832"/>
            <a:ext cx="749300" cy="1654968"/>
          </a:xfrm>
          <a:prstGeom prst="rect">
            <a:avLst/>
          </a:prstGeom>
          <a:solidFill>
            <a:srgbClr val="5B9BD5">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4F84FA-3D1D-6848-A773-8AB97656A14F}"/>
              </a:ext>
            </a:extLst>
          </p:cNvPr>
          <p:cNvSpPr/>
          <p:nvPr/>
        </p:nvSpPr>
        <p:spPr>
          <a:xfrm>
            <a:off x="5245100" y="1570832"/>
            <a:ext cx="480342" cy="1654968"/>
          </a:xfrm>
          <a:prstGeom prst="rect">
            <a:avLst/>
          </a:prstGeom>
          <a:solidFill>
            <a:srgbClr val="FFC000">
              <a:alpha val="50196"/>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CDE08BD-F11B-AE4B-9F75-403AD603D361}"/>
              </a:ext>
            </a:extLst>
          </p:cNvPr>
          <p:cNvSpPr/>
          <p:nvPr/>
        </p:nvSpPr>
        <p:spPr>
          <a:xfrm>
            <a:off x="6373057" y="2719388"/>
            <a:ext cx="2287120" cy="1700212"/>
          </a:xfrm>
          <a:prstGeom prst="rect">
            <a:avLst/>
          </a:prstGeom>
          <a:solidFill>
            <a:srgbClr val="FFC000">
              <a:alpha val="50196"/>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BA3279-8E0C-F440-AA41-3C7D88699DD3}"/>
              </a:ext>
            </a:extLst>
          </p:cNvPr>
          <p:cNvSpPr/>
          <p:nvPr/>
        </p:nvSpPr>
        <p:spPr>
          <a:xfrm>
            <a:off x="4738370" y="2770188"/>
            <a:ext cx="480342" cy="455612"/>
          </a:xfrm>
          <a:prstGeom prst="rect">
            <a:avLst/>
          </a:prstGeom>
          <a:solidFill>
            <a:srgbClr val="92D050">
              <a:alpha val="50196"/>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6A09125-30BE-7F40-AF93-645465AE7F24}"/>
              </a:ext>
            </a:extLst>
          </p:cNvPr>
          <p:cNvSpPr/>
          <p:nvPr/>
        </p:nvSpPr>
        <p:spPr>
          <a:xfrm>
            <a:off x="7609595" y="3810176"/>
            <a:ext cx="2260601" cy="1545914"/>
          </a:xfrm>
          <a:prstGeom prst="rect">
            <a:avLst/>
          </a:prstGeom>
          <a:solidFill>
            <a:srgbClr val="92D050">
              <a:alpha val="50196"/>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569C94-7E3A-CB4E-8ACD-6EDCD4A4D987}"/>
              </a:ext>
            </a:extLst>
          </p:cNvPr>
          <p:cNvSpPr/>
          <p:nvPr/>
        </p:nvSpPr>
        <p:spPr>
          <a:xfrm>
            <a:off x="4738370" y="1570832"/>
            <a:ext cx="480342" cy="765968"/>
          </a:xfrm>
          <a:prstGeom prst="rect">
            <a:avLst/>
          </a:prstGeom>
          <a:solidFill>
            <a:srgbClr val="7030A0">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306146-3F19-F048-A862-197C0B5DCD2D}"/>
              </a:ext>
            </a:extLst>
          </p:cNvPr>
          <p:cNvSpPr/>
          <p:nvPr/>
        </p:nvSpPr>
        <p:spPr>
          <a:xfrm>
            <a:off x="8993895" y="4731762"/>
            <a:ext cx="2209801" cy="1715115"/>
          </a:xfrm>
          <a:prstGeom prst="rect">
            <a:avLst/>
          </a:prstGeom>
          <a:solidFill>
            <a:srgbClr val="7030A0">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B25707-00AF-D747-B441-1B6EDEEF5B97}"/>
              </a:ext>
            </a:extLst>
          </p:cNvPr>
          <p:cNvSpPr/>
          <p:nvPr/>
        </p:nvSpPr>
        <p:spPr>
          <a:xfrm>
            <a:off x="4739358" y="2336800"/>
            <a:ext cx="480342" cy="433388"/>
          </a:xfrm>
          <a:prstGeom prst="rect">
            <a:avLst/>
          </a:prstGeom>
          <a:solidFill>
            <a:srgbClr val="FF00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ADCFC72-64E5-8447-BC98-36EC2E30F75E}"/>
              </a:ext>
            </a:extLst>
          </p:cNvPr>
          <p:cNvSpPr/>
          <p:nvPr/>
        </p:nvSpPr>
        <p:spPr>
          <a:xfrm>
            <a:off x="10589459" y="5356089"/>
            <a:ext cx="1624471" cy="1090787"/>
          </a:xfrm>
          <a:prstGeom prst="rect">
            <a:avLst/>
          </a:prstGeom>
          <a:solidFill>
            <a:srgbClr val="FF0000">
              <a:alpha val="5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293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6">
            <a:extLst>
              <a:ext uri="{FF2B5EF4-FFF2-40B4-BE49-F238E27FC236}">
                <a16:creationId xmlns:a16="http://schemas.microsoft.com/office/drawing/2014/main" id="{8A46A9B3-6680-BB44-8EE6-243A1A2D0937}"/>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60548" y="401939"/>
            <a:ext cx="6214188" cy="6205925"/>
          </a:xfrm>
          <a:prstGeom prst="rect">
            <a:avLst/>
          </a:prstGeom>
        </p:spPr>
      </p:pic>
      <p:sp>
        <p:nvSpPr>
          <p:cNvPr id="15" name="Content Placeholder 2">
            <a:extLst>
              <a:ext uri="{FF2B5EF4-FFF2-40B4-BE49-F238E27FC236}">
                <a16:creationId xmlns:a16="http://schemas.microsoft.com/office/drawing/2014/main" id="{981C0F33-BAFF-CC49-985A-F997969C31B5}"/>
              </a:ext>
            </a:extLst>
          </p:cNvPr>
          <p:cNvSpPr>
            <a:spLocks noGrp="1"/>
          </p:cNvSpPr>
          <p:nvPr>
            <p:ph idx="4294967295"/>
          </p:nvPr>
        </p:nvSpPr>
        <p:spPr>
          <a:xfrm>
            <a:off x="8185944" y="738188"/>
            <a:ext cx="2698750" cy="4022725"/>
          </a:xfrm>
        </p:spPr>
        <p:txBody>
          <a:bodyPr/>
          <a:lstStyle/>
          <a:p>
            <a:pPr algn="ctr"/>
            <a:r>
              <a:rPr lang="en-US" sz="1800" b="1" dirty="0">
                <a:latin typeface="Helvetica" pitchFamily="2" charset="0"/>
              </a:rPr>
              <a:t>Pruned classification of kyphosis dataset</a:t>
            </a:r>
          </a:p>
          <a:p>
            <a:pPr algn="ctr"/>
            <a:endParaRPr lang="en-US" sz="1000" b="1" dirty="0">
              <a:latin typeface="Helvetica" pitchFamily="2" charset="0"/>
            </a:endParaRPr>
          </a:p>
          <a:p>
            <a:pPr algn="ctr"/>
            <a:endParaRPr lang="en-US" sz="1000" b="1" dirty="0">
              <a:latin typeface="Helvetica" pitchFamily="2" charset="0"/>
            </a:endParaRPr>
          </a:p>
          <a:p>
            <a:pPr algn="ctr"/>
            <a:endParaRPr lang="en-US" sz="1000" dirty="0"/>
          </a:p>
          <a:p>
            <a:pPr algn="ctr"/>
            <a:endParaRPr lang="en-US" sz="1000" dirty="0"/>
          </a:p>
          <a:p>
            <a:pPr algn="ctr"/>
            <a:endParaRPr lang="en-US" sz="1000" dirty="0"/>
          </a:p>
          <a:p>
            <a:pPr algn="ctr"/>
            <a:endParaRPr lang="en-US" sz="1000" dirty="0"/>
          </a:p>
          <a:p>
            <a:pPr algn="ctr"/>
            <a:endParaRPr lang="en-US" sz="1000" dirty="0"/>
          </a:p>
          <a:p>
            <a:pPr algn="ctr"/>
            <a:endParaRPr lang="en-US" sz="1000" dirty="0"/>
          </a:p>
          <a:p>
            <a:pPr algn="ctr"/>
            <a:endParaRPr lang="en-US" sz="1000" dirty="0"/>
          </a:p>
          <a:p>
            <a:pPr algn="ctr"/>
            <a:endParaRPr lang="en-US" sz="1000" dirty="0"/>
          </a:p>
        </p:txBody>
      </p:sp>
      <p:pic>
        <p:nvPicPr>
          <p:cNvPr id="10" name="Picture 9">
            <a:extLst>
              <a:ext uri="{FF2B5EF4-FFF2-40B4-BE49-F238E27FC236}">
                <a16:creationId xmlns:a16="http://schemas.microsoft.com/office/drawing/2014/main" id="{191D9854-1B2B-5847-8206-3D1651DDF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025" y="1807183"/>
            <a:ext cx="3661743" cy="3395434"/>
          </a:xfrm>
          <a:prstGeom prst="rect">
            <a:avLst/>
          </a:prstGeom>
        </p:spPr>
      </p:pic>
      <p:sp>
        <p:nvSpPr>
          <p:cNvPr id="17" name="Content Placeholder 2">
            <a:extLst>
              <a:ext uri="{FF2B5EF4-FFF2-40B4-BE49-F238E27FC236}">
                <a16:creationId xmlns:a16="http://schemas.microsoft.com/office/drawing/2014/main" id="{094547EC-187E-8E4E-A8DE-B0314807564A}"/>
              </a:ext>
            </a:extLst>
          </p:cNvPr>
          <p:cNvSpPr txBox="1">
            <a:spLocks/>
          </p:cNvSpPr>
          <p:nvPr/>
        </p:nvSpPr>
        <p:spPr>
          <a:xfrm>
            <a:off x="1513472" y="680546"/>
            <a:ext cx="2408768" cy="402336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b="1" dirty="0">
                <a:latin typeface="Helvetica" pitchFamily="2" charset="0"/>
              </a:rPr>
              <a:t>Classification of kyphosis dataset</a:t>
            </a:r>
          </a:p>
          <a:p>
            <a:endParaRPr lang="en-US" sz="1000" b="1" dirty="0">
              <a:latin typeface="Helvetica" pitchFamily="2" charset="0"/>
            </a:endParaRPr>
          </a:p>
          <a:p>
            <a:endParaRPr lang="en-US" sz="1000" b="1" dirty="0">
              <a:latin typeface="Helvetica" pitchFamily="2" charset="0"/>
            </a:endParaRPr>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a:p>
            <a:endParaRPr lang="en-US" sz="1000" dirty="0"/>
          </a:p>
        </p:txBody>
      </p:sp>
    </p:spTree>
    <p:extLst>
      <p:ext uri="{BB962C8B-B14F-4D97-AF65-F5344CB8AC3E}">
        <p14:creationId xmlns:p14="http://schemas.microsoft.com/office/powerpoint/2010/main" val="223635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6110" y="725002"/>
            <a:ext cx="6979779" cy="5524630"/>
          </a:xfrm>
          <a:prstGeom prst="rect">
            <a:avLst/>
          </a:prstGeom>
        </p:spPr>
      </p:pic>
    </p:spTree>
    <p:extLst>
      <p:ext uri="{BB962C8B-B14F-4D97-AF65-F5344CB8AC3E}">
        <p14:creationId xmlns:p14="http://schemas.microsoft.com/office/powerpoint/2010/main" val="97715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Kyphosis Dataset</a:t>
            </a:r>
          </a:p>
        </p:txBody>
      </p:sp>
      <p:sp>
        <p:nvSpPr>
          <p:cNvPr id="17" name="Content Placeholder 2">
            <a:extLst>
              <a:ext uri="{FF2B5EF4-FFF2-40B4-BE49-F238E27FC236}">
                <a16:creationId xmlns:a16="http://schemas.microsoft.com/office/drawing/2014/main" id="{9C73CFDA-EFB8-5346-B048-4BFF6D505ACB}"/>
              </a:ext>
            </a:extLst>
          </p:cNvPr>
          <p:cNvSpPr>
            <a:spLocks noGrp="1"/>
          </p:cNvSpPr>
          <p:nvPr>
            <p:ph idx="1"/>
          </p:nvPr>
        </p:nvSpPr>
        <p:spPr/>
        <p:txBody>
          <a:bodyPr/>
          <a:lstStyle/>
          <a:p>
            <a:pPr algn="just">
              <a:lnSpc>
                <a:spcPct val="100000"/>
              </a:lnSpc>
            </a:pPr>
            <a:r>
              <a:rPr lang="en-CA" dirty="0"/>
              <a:t>We train a model on 50 observations (selected randomly) and evaluate the performance on the remaining 31 observations.</a:t>
            </a:r>
          </a:p>
          <a:p>
            <a:pPr>
              <a:lnSpc>
                <a:spcPct val="100000"/>
              </a:lnSpc>
            </a:pPr>
            <a:endParaRPr lang="en-CA" sz="1000" dirty="0"/>
          </a:p>
          <a:p>
            <a:endParaRPr lang="en-CA" dirty="0"/>
          </a:p>
        </p:txBody>
      </p:sp>
      <p:pic>
        <p:nvPicPr>
          <p:cNvPr id="59" name="Picture 58">
            <a:extLst>
              <a:ext uri="{FF2B5EF4-FFF2-40B4-BE49-F238E27FC236}">
                <a16:creationId xmlns:a16="http://schemas.microsoft.com/office/drawing/2014/main" id="{A7E4C334-A90C-744D-BE81-C5E0EBECCA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160042"/>
            <a:ext cx="12192000" cy="2870299"/>
          </a:xfrm>
          <a:prstGeom prst="rect">
            <a:avLst/>
          </a:prstGeom>
        </p:spPr>
      </p:pic>
      <p:sp>
        <p:nvSpPr>
          <p:cNvPr id="5" name="Content Placeholder 2">
            <a:extLst>
              <a:ext uri="{FF2B5EF4-FFF2-40B4-BE49-F238E27FC236}">
                <a16:creationId xmlns:a16="http://schemas.microsoft.com/office/drawing/2014/main" id="{6BB281AD-0CE5-D945-8FA0-CB636157FEE5}"/>
              </a:ext>
            </a:extLst>
          </p:cNvPr>
          <p:cNvSpPr txBox="1">
            <a:spLocks/>
          </p:cNvSpPr>
          <p:nvPr/>
        </p:nvSpPr>
        <p:spPr>
          <a:xfrm>
            <a:off x="490536" y="912936"/>
            <a:ext cx="11210925" cy="4351338"/>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CA"/>
              <a:t>We train a model on 50 observations (selected randomly) and evaluate the performance on the remaining 31 observations.</a:t>
            </a:r>
          </a:p>
          <a:p>
            <a:endParaRPr lang="en-CA" sz="1000"/>
          </a:p>
          <a:p>
            <a:endParaRPr lang="en-CA" dirty="0"/>
          </a:p>
        </p:txBody>
      </p:sp>
    </p:spTree>
    <p:extLst>
      <p:ext uri="{BB962C8B-B14F-4D97-AF65-F5344CB8AC3E}">
        <p14:creationId xmlns:p14="http://schemas.microsoft.com/office/powerpoint/2010/main" val="225404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D934F-5BB1-9347-BBCF-845157E83273}"/>
              </a:ext>
            </a:extLst>
          </p:cNvPr>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lstStyle/>
          <a:p>
            <a:r>
              <a:rPr lang="en-CA" dirty="0">
                <a:cs typeface="Helvetica" panose="020B0604020202020204" pitchFamily="34" charset="0"/>
              </a:rPr>
              <a:t>Is this a good model?</a:t>
            </a:r>
          </a:p>
        </p:txBody>
      </p:sp>
    </p:spTree>
    <p:extLst>
      <p:ext uri="{BB962C8B-B14F-4D97-AF65-F5344CB8AC3E}">
        <p14:creationId xmlns:p14="http://schemas.microsoft.com/office/powerpoint/2010/main" val="302866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EAA568-2C6B-8E49-907F-71D3035FD1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624" y="1754536"/>
            <a:ext cx="8471647" cy="4653190"/>
          </a:xfrm>
          <a:prstGeom prst="rect">
            <a:avLst/>
          </a:prstGeom>
        </p:spPr>
      </p:pic>
      <p:sp>
        <p:nvSpPr>
          <p:cNvPr id="2" name="Rectangle 1">
            <a:extLst>
              <a:ext uri="{FF2B5EF4-FFF2-40B4-BE49-F238E27FC236}">
                <a16:creationId xmlns:a16="http://schemas.microsoft.com/office/drawing/2014/main" id="{253E9FB9-E3FC-AB46-A944-A2C0001E1116}"/>
              </a:ext>
            </a:extLst>
          </p:cNvPr>
          <p:cNvSpPr/>
          <p:nvPr/>
        </p:nvSpPr>
        <p:spPr>
          <a:xfrm>
            <a:off x="2734467" y="677318"/>
            <a:ext cx="6811963" cy="1077218"/>
          </a:xfrm>
          <a:prstGeom prst="rect">
            <a:avLst/>
          </a:prstGeom>
        </p:spPr>
        <p:txBody>
          <a:bodyPr wrap="square">
            <a:spAutoFit/>
          </a:bodyPr>
          <a:lstStyle/>
          <a:p>
            <a:pPr algn="ctr"/>
            <a:r>
              <a:rPr lang="en-CA" sz="2800" dirty="0">
                <a:latin typeface="Dagny OT" panose="020B0504020201020104" pitchFamily="34" charset="77"/>
                <a:cs typeface="Helvetica" panose="020B0604020202020204" pitchFamily="34" charset="0"/>
              </a:rPr>
              <a:t>Most performance metrics do not generalize </a:t>
            </a:r>
            <a:br>
              <a:rPr lang="en-CA" sz="2800" dirty="0">
                <a:latin typeface="Dagny OT" panose="020B0504020201020104" pitchFamily="34" charset="77"/>
                <a:cs typeface="Helvetica" panose="020B0604020202020204" pitchFamily="34" charset="0"/>
              </a:rPr>
            </a:br>
            <a:r>
              <a:rPr lang="en-CA" sz="2800" dirty="0">
                <a:latin typeface="Dagny OT" panose="020B0504020201020104" pitchFamily="34" charset="77"/>
                <a:cs typeface="Helvetica" panose="020B0604020202020204" pitchFamily="34" charset="0"/>
              </a:rPr>
              <a:t>to the multinomial case.</a:t>
            </a:r>
          </a:p>
          <a:p>
            <a:pPr algn="just"/>
            <a:endParaRPr lang="en-CA" sz="800" dirty="0">
              <a:latin typeface="Dagny OT" panose="020B0504020201020104" pitchFamily="34" charset="77"/>
              <a:cs typeface="Helvetica" panose="020B0604020202020204" pitchFamily="34" charset="0"/>
            </a:endParaRPr>
          </a:p>
        </p:txBody>
      </p:sp>
    </p:spTree>
    <p:extLst>
      <p:ext uri="{BB962C8B-B14F-4D97-AF65-F5344CB8AC3E}">
        <p14:creationId xmlns:p14="http://schemas.microsoft.com/office/powerpoint/2010/main" val="331611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48D5-5DB7-194F-A093-D58710C71186}"/>
              </a:ext>
            </a:extLst>
          </p:cNvPr>
          <p:cNvSpPr>
            <a:spLocks noGrp="1"/>
          </p:cNvSpPr>
          <p:nvPr>
            <p:ph type="title"/>
          </p:nvPr>
        </p:nvSpPr>
        <p:spPr/>
        <p:txBody>
          <a:bodyPr/>
          <a:lstStyle/>
          <a:p>
            <a:r>
              <a:rPr lang="en-CA" dirty="0"/>
              <a:t>Performance Evaluation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2D8981-B927-4549-8491-2B0C74634344}"/>
                  </a:ext>
                </a:extLst>
              </p:cNvPr>
              <p:cNvSpPr>
                <a:spLocks noGrp="1"/>
              </p:cNvSpPr>
              <p:nvPr>
                <p:ph idx="1"/>
              </p:nvPr>
            </p:nvSpPr>
            <p:spPr/>
            <p:txBody>
              <a:bodyPr>
                <a:normAutofit fontScale="92500" lnSpcReduction="10000"/>
              </a:bodyPr>
              <a:lstStyle/>
              <a:p>
                <a:pPr>
                  <a:lnSpc>
                    <a:spcPct val="110000"/>
                  </a:lnSpc>
                </a:pPr>
                <a:r>
                  <a:rPr lang="en-CA" dirty="0"/>
                  <a:t>For numerical targets </a:t>
                </a:r>
                <a14:m>
                  <m:oMath xmlns:m="http://schemas.openxmlformats.org/officeDocument/2006/math">
                    <m:r>
                      <a:rPr lang="en-CA" i="1" dirty="0" smtClean="0">
                        <a:latin typeface="Cambria Math" panose="02040503050406030204" pitchFamily="18" charset="0"/>
                      </a:rPr>
                      <m:t>𝑦</m:t>
                    </m:r>
                  </m:oMath>
                </a14:m>
                <a:r>
                  <a:rPr lang="en-CA" dirty="0"/>
                  <a:t> with predictions </a:t>
                </a:r>
                <a14:m>
                  <m:oMath xmlns:m="http://schemas.openxmlformats.org/officeDocument/2006/math">
                    <m:acc>
                      <m:accPr>
                        <m:chr m:val="̂"/>
                        <m:ctrlPr>
                          <a:rPr lang="en-CA" i="1">
                            <a:latin typeface="Cambria Math" panose="02040503050406030204" pitchFamily="18" charset="0"/>
                          </a:rPr>
                        </m:ctrlPr>
                      </m:accPr>
                      <m:e>
                        <m:r>
                          <a:rPr lang="en-CA" i="1">
                            <a:latin typeface="Cambria Math" panose="02040503050406030204" pitchFamily="18" charset="0"/>
                          </a:rPr>
                          <m:t>𝑦</m:t>
                        </m:r>
                      </m:e>
                    </m:acc>
                  </m:oMath>
                </a14:m>
                <a:r>
                  <a:rPr lang="en-CA" dirty="0"/>
                  <a:t>, metrics include:</a:t>
                </a:r>
              </a:p>
              <a:p>
                <a:pPr lvl="1">
                  <a:lnSpc>
                    <a:spcPct val="110000"/>
                  </a:lnSpc>
                </a:pPr>
                <a:r>
                  <a:rPr lang="en-CA" b="1" dirty="0"/>
                  <a:t>mean squared </a:t>
                </a:r>
                <a:r>
                  <a:rPr lang="en-CA" dirty="0"/>
                  <a:t>and</a:t>
                </a:r>
                <a:r>
                  <a:rPr lang="en-CA" b="1" dirty="0"/>
                  <a:t> mean absolute errors</a:t>
                </a:r>
              </a:p>
              <a:p>
                <a:pPr marL="457200" lvl="1" indent="0">
                  <a:lnSpc>
                    <a:spcPct val="110000"/>
                  </a:lnSpc>
                  <a:buNone/>
                </a:pPr>
                <a:endParaRPr lang="en-CA" sz="100" i="0" dirty="0">
                  <a:latin typeface="Cambria Math" panose="02040503050406030204" pitchFamily="18" charset="0"/>
                </a:endParaRPr>
              </a:p>
              <a:p>
                <a:pPr marL="457200" lvl="1" indent="0">
                  <a:lnSpc>
                    <a:spcPct val="110000"/>
                  </a:lnSpc>
                  <a:buNone/>
                </a:pPr>
                <a14:m>
                  <m:oMathPara xmlns:m="http://schemas.openxmlformats.org/officeDocument/2006/math">
                    <m:oMathParaPr>
                      <m:jc m:val="centerGroup"/>
                    </m:oMathParaPr>
                    <m:oMath xmlns:m="http://schemas.openxmlformats.org/officeDocument/2006/math">
                      <m:r>
                        <m:rPr>
                          <m:nor/>
                        </m:rPr>
                        <a:rPr lang="en-CA" i="0" dirty="0" smtClean="0">
                          <a:latin typeface="Cambria Math" panose="02040503050406030204" pitchFamily="18" charset="0"/>
                        </a:rPr>
                        <m:t>MSE</m:t>
                      </m:r>
                      <m:r>
                        <a:rPr lang="en-CA" i="1" dirty="0">
                          <a:latin typeface="Cambria Math" panose="02040503050406030204" pitchFamily="18" charset="0"/>
                        </a:rPr>
                        <m:t> </m:t>
                      </m:r>
                      <m:r>
                        <a:rPr lang="en-CA" i="1" dirty="0" smtClean="0">
                          <a:latin typeface="Cambria Math" panose="02040503050406030204" pitchFamily="18" charset="0"/>
                        </a:rPr>
                        <m:t>=</m:t>
                      </m:r>
                      <m:r>
                        <m:rPr>
                          <m:nor/>
                        </m:rPr>
                        <a:rPr lang="en-CA" b="0" i="0" dirty="0" smtClean="0">
                          <a:latin typeface="Cambria Math" panose="02040503050406030204" pitchFamily="18" charset="0"/>
                        </a:rPr>
                        <m:t>mean</m:t>
                      </m:r>
                      <m:d>
                        <m:dPr>
                          <m:begChr m:val="{"/>
                          <m:endChr m:val="}"/>
                          <m:ctrlPr>
                            <a:rPr lang="en-CA" b="0" i="1" dirty="0" smtClean="0">
                              <a:latin typeface="Cambria Math" panose="02040503050406030204" pitchFamily="18" charset="0"/>
                            </a:rPr>
                          </m:ctrlPr>
                        </m:dPr>
                        <m:e>
                          <m:sSup>
                            <m:sSupPr>
                              <m:ctrlPr>
                                <a:rPr lang="en-CA" b="0" i="1" dirty="0" smtClean="0">
                                  <a:latin typeface="Cambria Math" panose="02040503050406030204" pitchFamily="18" charset="0"/>
                                </a:rPr>
                              </m:ctrlPr>
                            </m:sSupPr>
                            <m:e>
                              <m:d>
                                <m:dPr>
                                  <m:ctrlPr>
                                    <a:rPr lang="en-CA" b="0" i="1" dirty="0" smtClean="0">
                                      <a:latin typeface="Cambria Math" panose="02040503050406030204" pitchFamily="18" charset="0"/>
                                    </a:rPr>
                                  </m:ctrlPr>
                                </m:dPr>
                                <m:e>
                                  <m:sSub>
                                    <m:sSubPr>
                                      <m:ctrlPr>
                                        <a:rPr lang="en-CA" b="0" i="1" dirty="0" smtClean="0">
                                          <a:latin typeface="Cambria Math" panose="02040503050406030204" pitchFamily="18" charset="0"/>
                                        </a:rPr>
                                      </m:ctrlPr>
                                    </m:sSubPr>
                                    <m:e>
                                      <m:acc>
                                        <m:accPr>
                                          <m:chr m:val="̂"/>
                                          <m:ctrlPr>
                                            <a:rPr lang="en-CA" b="0" i="1" dirty="0" smtClean="0">
                                              <a:latin typeface="Cambria Math" panose="02040503050406030204" pitchFamily="18" charset="0"/>
                                            </a:rPr>
                                          </m:ctrlPr>
                                        </m:accPr>
                                        <m:e>
                                          <m:r>
                                            <a:rPr lang="en-CA" b="0" i="1" dirty="0" smtClean="0">
                                              <a:latin typeface="Cambria Math" panose="02040503050406030204" pitchFamily="18" charset="0"/>
                                            </a:rPr>
                                            <m:t>𝑦</m:t>
                                          </m:r>
                                        </m:e>
                                      </m:acc>
                                    </m:e>
                                    <m:sub>
                                      <m:r>
                                        <a:rPr lang="en-CA" b="0" i="1" dirty="0" smtClean="0">
                                          <a:latin typeface="Cambria Math" panose="02040503050406030204" pitchFamily="18" charset="0"/>
                                        </a:rPr>
                                        <m:t>𝑖</m:t>
                                      </m:r>
                                    </m:sub>
                                  </m:sSub>
                                  <m:r>
                                    <a:rPr lang="en-CA" b="0" i="1" dirty="0" smtClean="0">
                                      <a:latin typeface="Cambria Math" panose="02040503050406030204" pitchFamily="18" charset="0"/>
                                    </a:rPr>
                                    <m:t>−</m:t>
                                  </m:r>
                                  <m:sSub>
                                    <m:sSubPr>
                                      <m:ctrlPr>
                                        <a:rPr lang="en-CA" b="0" i="1" dirty="0" smtClean="0">
                                          <a:latin typeface="Cambria Math" panose="02040503050406030204" pitchFamily="18" charset="0"/>
                                        </a:rPr>
                                      </m:ctrlPr>
                                    </m:sSubPr>
                                    <m:e>
                                      <m:r>
                                        <a:rPr lang="en-CA" b="0" i="1" dirty="0" smtClean="0">
                                          <a:latin typeface="Cambria Math" panose="02040503050406030204" pitchFamily="18" charset="0"/>
                                        </a:rPr>
                                        <m:t>𝑦</m:t>
                                      </m:r>
                                    </m:e>
                                    <m:sub>
                                      <m:r>
                                        <a:rPr lang="en-CA" b="0" i="1" dirty="0" smtClean="0">
                                          <a:latin typeface="Cambria Math" panose="02040503050406030204" pitchFamily="18" charset="0"/>
                                        </a:rPr>
                                        <m:t>𝑖</m:t>
                                      </m:r>
                                    </m:sub>
                                  </m:sSub>
                                </m:e>
                              </m:d>
                            </m:e>
                            <m:sup>
                              <m:r>
                                <a:rPr lang="en-CA" b="0" i="1" dirty="0" smtClean="0">
                                  <a:latin typeface="Cambria Math" panose="02040503050406030204" pitchFamily="18" charset="0"/>
                                </a:rPr>
                                <m:t>2</m:t>
                              </m:r>
                            </m:sup>
                          </m:sSup>
                        </m:e>
                      </m:d>
                      <m:r>
                        <m:rPr>
                          <m:nor/>
                        </m:rPr>
                        <a:rPr lang="en-CA" b="0" i="0" dirty="0" smtClean="0">
                          <a:latin typeface="Cambria Math" panose="02040503050406030204" pitchFamily="18" charset="0"/>
                        </a:rPr>
                        <m:t>,  </m:t>
                      </m:r>
                      <m:r>
                        <m:rPr>
                          <m:nor/>
                        </m:rPr>
                        <a:rPr lang="en-CA" dirty="0">
                          <a:latin typeface="Cambria Math" panose="02040503050406030204" pitchFamily="18" charset="0"/>
                        </a:rPr>
                        <m:t>MAE</m:t>
                      </m:r>
                      <m:r>
                        <a:rPr lang="en-CA" i="1" dirty="0">
                          <a:latin typeface="Cambria Math" panose="02040503050406030204" pitchFamily="18" charset="0"/>
                        </a:rPr>
                        <m:t> =</m:t>
                      </m:r>
                      <m:r>
                        <m:rPr>
                          <m:nor/>
                        </m:rPr>
                        <a:rPr lang="en-CA" dirty="0">
                          <a:latin typeface="Cambria Math" panose="02040503050406030204" pitchFamily="18" charset="0"/>
                        </a:rPr>
                        <m:t>mean</m:t>
                      </m:r>
                      <m:d>
                        <m:dPr>
                          <m:begChr m:val="{"/>
                          <m:endChr m:val="}"/>
                          <m:ctrlPr>
                            <a:rPr lang="en-CA" i="1" dirty="0">
                              <a:latin typeface="Cambria Math" panose="02040503050406030204" pitchFamily="18" charset="0"/>
                            </a:rPr>
                          </m:ctrlPr>
                        </m:dPr>
                        <m:e>
                          <m:d>
                            <m:dPr>
                              <m:begChr m:val="|"/>
                              <m:endChr m:val="|"/>
                              <m:ctrlPr>
                                <a:rPr lang="en-CA" i="1" dirty="0">
                                  <a:latin typeface="Cambria Math" panose="02040503050406030204" pitchFamily="18" charset="0"/>
                                </a:rPr>
                              </m:ctrlPr>
                            </m:dPr>
                            <m:e>
                              <m:sSub>
                                <m:sSubPr>
                                  <m:ctrlPr>
                                    <a:rPr lang="en-CA" i="1" dirty="0">
                                      <a:latin typeface="Cambria Math" panose="02040503050406030204" pitchFamily="18" charset="0"/>
                                    </a:rPr>
                                  </m:ctrlPr>
                                </m:sSubPr>
                                <m:e>
                                  <m:acc>
                                    <m:accPr>
                                      <m:chr m:val="̂"/>
                                      <m:ctrlPr>
                                        <a:rPr lang="en-CA" i="1" dirty="0">
                                          <a:latin typeface="Cambria Math" panose="02040503050406030204" pitchFamily="18" charset="0"/>
                                        </a:rPr>
                                      </m:ctrlPr>
                                    </m:accPr>
                                    <m:e>
                                      <m:r>
                                        <a:rPr lang="en-CA" i="1" dirty="0">
                                          <a:latin typeface="Cambria Math" panose="02040503050406030204" pitchFamily="18" charset="0"/>
                                        </a:rPr>
                                        <m:t>𝑦</m:t>
                                      </m:r>
                                    </m:e>
                                  </m:acc>
                                </m:e>
                                <m:sub>
                                  <m:r>
                                    <a:rPr lang="en-CA" i="1" dirty="0">
                                      <a:latin typeface="Cambria Math" panose="02040503050406030204" pitchFamily="18" charset="0"/>
                                    </a:rPr>
                                    <m:t>𝑖</m:t>
                                  </m:r>
                                </m:sub>
                              </m:sSub>
                              <m:r>
                                <a:rPr lang="en-CA" i="1" dirty="0">
                                  <a:latin typeface="Cambria Math" panose="02040503050406030204" pitchFamily="18" charset="0"/>
                                </a:rPr>
                                <m:t>−</m:t>
                              </m:r>
                              <m:sSub>
                                <m:sSubPr>
                                  <m:ctrlPr>
                                    <a:rPr lang="en-CA" i="1" dirty="0">
                                      <a:latin typeface="Cambria Math" panose="02040503050406030204" pitchFamily="18" charset="0"/>
                                    </a:rPr>
                                  </m:ctrlPr>
                                </m:sSubPr>
                                <m:e>
                                  <m:r>
                                    <a:rPr lang="en-CA" i="1" dirty="0">
                                      <a:latin typeface="Cambria Math" panose="02040503050406030204" pitchFamily="18" charset="0"/>
                                    </a:rPr>
                                    <m:t>𝑦</m:t>
                                  </m:r>
                                </m:e>
                                <m:sub>
                                  <m:r>
                                    <a:rPr lang="en-CA" i="1" dirty="0">
                                      <a:latin typeface="Cambria Math" panose="02040503050406030204" pitchFamily="18" charset="0"/>
                                    </a:rPr>
                                    <m:t>𝑖</m:t>
                                  </m:r>
                                </m:sub>
                              </m:sSub>
                            </m:e>
                          </m:d>
                        </m:e>
                      </m:d>
                    </m:oMath>
                  </m:oMathPara>
                </a14:m>
                <a:endParaRPr lang="en-CA" dirty="0"/>
              </a:p>
              <a:p>
                <a:pPr lvl="1">
                  <a:lnSpc>
                    <a:spcPct val="110000"/>
                  </a:lnSpc>
                </a:pPr>
                <a:endParaRPr lang="en-CA" sz="100" b="1" dirty="0">
                  <a:latin typeface="Helvetica" pitchFamily="2" charset="0"/>
                </a:endParaRPr>
              </a:p>
              <a:p>
                <a:pPr lvl="1">
                  <a:lnSpc>
                    <a:spcPct val="110000"/>
                  </a:lnSpc>
                </a:pPr>
                <a:r>
                  <a:rPr lang="en-CA" b="1" dirty="0"/>
                  <a:t>normalized mean squared </a:t>
                </a:r>
                <a:r>
                  <a:rPr lang="en-CA" dirty="0"/>
                  <a:t>and </a:t>
                </a:r>
                <a:r>
                  <a:rPr lang="en-CA" b="1" dirty="0"/>
                  <a:t>normalized mean absolute errors</a:t>
                </a:r>
              </a:p>
              <a:p>
                <a:pPr marL="457200" lvl="1" indent="0">
                  <a:lnSpc>
                    <a:spcPct val="110000"/>
                  </a:lnSpc>
                  <a:buNone/>
                </a:pPr>
                <a:endParaRPr lang="en-CA" sz="100" b="0" i="0" dirty="0">
                  <a:latin typeface="Cambria Math" panose="02040503050406030204" pitchFamily="18" charset="0"/>
                </a:endParaRPr>
              </a:p>
              <a:p>
                <a:pPr marL="457200" lvl="1" indent="0">
                  <a:lnSpc>
                    <a:spcPct val="110000"/>
                  </a:lnSpc>
                  <a:buNone/>
                </a:pPr>
                <a14:m>
                  <m:oMathPara xmlns:m="http://schemas.openxmlformats.org/officeDocument/2006/math">
                    <m:oMathParaPr>
                      <m:jc m:val="centerGroup"/>
                    </m:oMathParaPr>
                    <m:oMath xmlns:m="http://schemas.openxmlformats.org/officeDocument/2006/math">
                      <m:r>
                        <m:rPr>
                          <m:nor/>
                        </m:rPr>
                        <a:rPr lang="en-CA" b="0" i="0" dirty="0" smtClean="0">
                          <a:latin typeface="Cambria Math" panose="02040503050406030204" pitchFamily="18" charset="0"/>
                        </a:rPr>
                        <m:t>NM</m:t>
                      </m:r>
                      <m:r>
                        <m:rPr>
                          <m:nor/>
                        </m:rPr>
                        <a:rPr lang="en-CA" dirty="0">
                          <a:latin typeface="Cambria Math" panose="02040503050406030204" pitchFamily="18" charset="0"/>
                        </a:rPr>
                        <m:t>SE</m:t>
                      </m:r>
                      <m:r>
                        <a:rPr lang="en-CA" i="1" dirty="0">
                          <a:latin typeface="Cambria Math" panose="02040503050406030204" pitchFamily="18" charset="0"/>
                        </a:rPr>
                        <m:t> =</m:t>
                      </m:r>
                      <m:f>
                        <m:fPr>
                          <m:ctrlPr>
                            <a:rPr lang="en-CA" i="1" dirty="0" smtClean="0">
                              <a:latin typeface="Cambria Math" panose="02040503050406030204" pitchFamily="18" charset="0"/>
                            </a:rPr>
                          </m:ctrlPr>
                        </m:fPr>
                        <m:num>
                          <m:r>
                            <m:rPr>
                              <m:nor/>
                            </m:rPr>
                            <a:rPr lang="en-CA" dirty="0">
                              <a:latin typeface="Cambria Math" panose="02040503050406030204" pitchFamily="18" charset="0"/>
                            </a:rPr>
                            <m:t>mean</m:t>
                          </m:r>
                          <m:d>
                            <m:dPr>
                              <m:begChr m:val="{"/>
                              <m:endChr m:val="}"/>
                              <m:ctrlPr>
                                <a:rPr lang="en-CA" i="1" dirty="0">
                                  <a:latin typeface="Cambria Math" panose="02040503050406030204" pitchFamily="18" charset="0"/>
                                </a:rPr>
                              </m:ctrlPr>
                            </m:dPr>
                            <m:e>
                              <m:sSup>
                                <m:sSupPr>
                                  <m:ctrlPr>
                                    <a:rPr lang="en-CA" i="1" dirty="0">
                                      <a:latin typeface="Cambria Math" panose="02040503050406030204" pitchFamily="18" charset="0"/>
                                    </a:rPr>
                                  </m:ctrlPr>
                                </m:sSupPr>
                                <m:e>
                                  <m:d>
                                    <m:dPr>
                                      <m:ctrlPr>
                                        <a:rPr lang="en-CA" i="1" dirty="0">
                                          <a:latin typeface="Cambria Math" panose="02040503050406030204" pitchFamily="18" charset="0"/>
                                        </a:rPr>
                                      </m:ctrlPr>
                                    </m:dPr>
                                    <m:e>
                                      <m:sSub>
                                        <m:sSubPr>
                                          <m:ctrlPr>
                                            <a:rPr lang="en-CA" i="1" dirty="0">
                                              <a:latin typeface="Cambria Math" panose="02040503050406030204" pitchFamily="18" charset="0"/>
                                            </a:rPr>
                                          </m:ctrlPr>
                                        </m:sSubPr>
                                        <m:e>
                                          <m:acc>
                                            <m:accPr>
                                              <m:chr m:val="̂"/>
                                              <m:ctrlPr>
                                                <a:rPr lang="en-CA" i="1" dirty="0">
                                                  <a:latin typeface="Cambria Math" panose="02040503050406030204" pitchFamily="18" charset="0"/>
                                                </a:rPr>
                                              </m:ctrlPr>
                                            </m:accPr>
                                            <m:e>
                                              <m:r>
                                                <a:rPr lang="en-CA" i="1" dirty="0">
                                                  <a:latin typeface="Cambria Math" panose="02040503050406030204" pitchFamily="18" charset="0"/>
                                                </a:rPr>
                                                <m:t>𝑦</m:t>
                                              </m:r>
                                            </m:e>
                                          </m:acc>
                                        </m:e>
                                        <m:sub>
                                          <m:r>
                                            <a:rPr lang="en-CA" i="1" dirty="0">
                                              <a:latin typeface="Cambria Math" panose="02040503050406030204" pitchFamily="18" charset="0"/>
                                            </a:rPr>
                                            <m:t>𝑖</m:t>
                                          </m:r>
                                        </m:sub>
                                      </m:sSub>
                                      <m:r>
                                        <a:rPr lang="en-CA" i="1" dirty="0">
                                          <a:latin typeface="Cambria Math" panose="02040503050406030204" pitchFamily="18" charset="0"/>
                                        </a:rPr>
                                        <m:t>−</m:t>
                                      </m:r>
                                      <m:sSub>
                                        <m:sSubPr>
                                          <m:ctrlPr>
                                            <a:rPr lang="en-CA" i="1" dirty="0">
                                              <a:latin typeface="Cambria Math" panose="02040503050406030204" pitchFamily="18" charset="0"/>
                                            </a:rPr>
                                          </m:ctrlPr>
                                        </m:sSubPr>
                                        <m:e>
                                          <m:r>
                                            <a:rPr lang="en-CA" i="1" dirty="0">
                                              <a:latin typeface="Cambria Math" panose="02040503050406030204" pitchFamily="18" charset="0"/>
                                            </a:rPr>
                                            <m:t>𝑦</m:t>
                                          </m:r>
                                        </m:e>
                                        <m:sub>
                                          <m:r>
                                            <a:rPr lang="en-CA" i="1" dirty="0">
                                              <a:latin typeface="Cambria Math" panose="02040503050406030204" pitchFamily="18" charset="0"/>
                                            </a:rPr>
                                            <m:t>𝑖</m:t>
                                          </m:r>
                                        </m:sub>
                                      </m:sSub>
                                    </m:e>
                                  </m:d>
                                </m:e>
                                <m:sup>
                                  <m:r>
                                    <a:rPr lang="en-CA" i="1" dirty="0">
                                      <a:latin typeface="Cambria Math" panose="02040503050406030204" pitchFamily="18" charset="0"/>
                                    </a:rPr>
                                    <m:t>2</m:t>
                                  </m:r>
                                </m:sup>
                              </m:sSup>
                            </m:e>
                          </m:d>
                        </m:num>
                        <m:den>
                          <m:r>
                            <m:rPr>
                              <m:nor/>
                            </m:rPr>
                            <a:rPr lang="en-CA" dirty="0">
                              <a:latin typeface="Cambria Math" panose="02040503050406030204" pitchFamily="18" charset="0"/>
                            </a:rPr>
                            <m:t>mean</m:t>
                          </m:r>
                          <m:d>
                            <m:dPr>
                              <m:begChr m:val="{"/>
                              <m:endChr m:val="}"/>
                              <m:ctrlPr>
                                <a:rPr lang="en-CA" i="1" dirty="0">
                                  <a:latin typeface="Cambria Math" panose="02040503050406030204" pitchFamily="18" charset="0"/>
                                </a:rPr>
                              </m:ctrlPr>
                            </m:dPr>
                            <m:e>
                              <m:sSup>
                                <m:sSupPr>
                                  <m:ctrlPr>
                                    <a:rPr lang="en-CA" i="1" dirty="0">
                                      <a:latin typeface="Cambria Math" panose="02040503050406030204" pitchFamily="18" charset="0"/>
                                    </a:rPr>
                                  </m:ctrlPr>
                                </m:sSupPr>
                                <m:e>
                                  <m:d>
                                    <m:dPr>
                                      <m:ctrlPr>
                                        <a:rPr lang="en-CA" i="1" dirty="0">
                                          <a:latin typeface="Cambria Math" panose="02040503050406030204" pitchFamily="18" charset="0"/>
                                        </a:rPr>
                                      </m:ctrlPr>
                                    </m:dPr>
                                    <m:e>
                                      <m:acc>
                                        <m:accPr>
                                          <m:chr m:val="̅"/>
                                          <m:ctrlPr>
                                            <a:rPr lang="en-CA" i="1" dirty="0" smtClean="0">
                                              <a:latin typeface="Cambria Math" panose="02040503050406030204" pitchFamily="18" charset="0"/>
                                            </a:rPr>
                                          </m:ctrlPr>
                                        </m:accPr>
                                        <m:e>
                                          <m:r>
                                            <a:rPr lang="en-CA" b="0" i="1" dirty="0" smtClean="0">
                                              <a:latin typeface="Cambria Math" panose="02040503050406030204" pitchFamily="18" charset="0"/>
                                            </a:rPr>
                                            <m:t>𝑦</m:t>
                                          </m:r>
                                        </m:e>
                                      </m:acc>
                                      <m:r>
                                        <a:rPr lang="en-CA" i="1" dirty="0">
                                          <a:latin typeface="Cambria Math" panose="02040503050406030204" pitchFamily="18" charset="0"/>
                                        </a:rPr>
                                        <m:t>−</m:t>
                                      </m:r>
                                      <m:sSub>
                                        <m:sSubPr>
                                          <m:ctrlPr>
                                            <a:rPr lang="en-CA" i="1" dirty="0">
                                              <a:latin typeface="Cambria Math" panose="02040503050406030204" pitchFamily="18" charset="0"/>
                                            </a:rPr>
                                          </m:ctrlPr>
                                        </m:sSubPr>
                                        <m:e>
                                          <m:r>
                                            <a:rPr lang="en-CA" i="1" dirty="0">
                                              <a:latin typeface="Cambria Math" panose="02040503050406030204" pitchFamily="18" charset="0"/>
                                            </a:rPr>
                                            <m:t>𝑦</m:t>
                                          </m:r>
                                        </m:e>
                                        <m:sub>
                                          <m:r>
                                            <a:rPr lang="en-CA" i="1" dirty="0">
                                              <a:latin typeface="Cambria Math" panose="02040503050406030204" pitchFamily="18" charset="0"/>
                                            </a:rPr>
                                            <m:t>𝑖</m:t>
                                          </m:r>
                                        </m:sub>
                                      </m:sSub>
                                    </m:e>
                                  </m:d>
                                </m:e>
                                <m:sup>
                                  <m:r>
                                    <a:rPr lang="en-CA" i="1" dirty="0">
                                      <a:latin typeface="Cambria Math" panose="02040503050406030204" pitchFamily="18" charset="0"/>
                                    </a:rPr>
                                    <m:t>2</m:t>
                                  </m:r>
                                </m:sup>
                              </m:sSup>
                            </m:e>
                          </m:d>
                        </m:den>
                      </m:f>
                      <m:r>
                        <a:rPr lang="en-CA" b="0" i="1" dirty="0" smtClean="0">
                          <a:latin typeface="Cambria Math" panose="02040503050406030204" pitchFamily="18" charset="0"/>
                        </a:rPr>
                        <m:t>,</m:t>
                      </m:r>
                      <m:r>
                        <m:rPr>
                          <m:nor/>
                        </m:rPr>
                        <a:rPr lang="en-CA" dirty="0">
                          <a:latin typeface="Cambria Math" panose="02040503050406030204" pitchFamily="18" charset="0"/>
                        </a:rPr>
                        <m:t>NMAE</m:t>
                      </m:r>
                      <m:r>
                        <a:rPr lang="en-CA" i="1" dirty="0">
                          <a:latin typeface="Cambria Math" panose="02040503050406030204" pitchFamily="18" charset="0"/>
                        </a:rPr>
                        <m:t> =</m:t>
                      </m:r>
                      <m:f>
                        <m:fPr>
                          <m:ctrlPr>
                            <a:rPr lang="en-CA" i="1" dirty="0">
                              <a:latin typeface="Cambria Math" panose="02040503050406030204" pitchFamily="18" charset="0"/>
                            </a:rPr>
                          </m:ctrlPr>
                        </m:fPr>
                        <m:num>
                          <m:r>
                            <m:rPr>
                              <m:nor/>
                            </m:rPr>
                            <a:rPr lang="en-CA" dirty="0">
                              <a:latin typeface="Cambria Math" panose="02040503050406030204" pitchFamily="18" charset="0"/>
                            </a:rPr>
                            <m:t>mean</m:t>
                          </m:r>
                          <m:d>
                            <m:dPr>
                              <m:begChr m:val="{"/>
                              <m:endChr m:val="}"/>
                              <m:ctrlPr>
                                <a:rPr lang="en-CA" i="1" dirty="0">
                                  <a:latin typeface="Cambria Math" panose="02040503050406030204" pitchFamily="18" charset="0"/>
                                </a:rPr>
                              </m:ctrlPr>
                            </m:dPr>
                            <m:e>
                              <m:d>
                                <m:dPr>
                                  <m:begChr m:val="|"/>
                                  <m:endChr m:val="|"/>
                                  <m:ctrlPr>
                                    <a:rPr lang="en-CA" i="1" dirty="0">
                                      <a:latin typeface="Cambria Math" panose="02040503050406030204" pitchFamily="18" charset="0"/>
                                    </a:rPr>
                                  </m:ctrlPr>
                                </m:dPr>
                                <m:e>
                                  <m:sSub>
                                    <m:sSubPr>
                                      <m:ctrlPr>
                                        <a:rPr lang="en-CA" i="1" dirty="0">
                                          <a:latin typeface="Cambria Math" panose="02040503050406030204" pitchFamily="18" charset="0"/>
                                        </a:rPr>
                                      </m:ctrlPr>
                                    </m:sSubPr>
                                    <m:e>
                                      <m:acc>
                                        <m:accPr>
                                          <m:chr m:val="̂"/>
                                          <m:ctrlPr>
                                            <a:rPr lang="en-CA" i="1" dirty="0">
                                              <a:latin typeface="Cambria Math" panose="02040503050406030204" pitchFamily="18" charset="0"/>
                                            </a:rPr>
                                          </m:ctrlPr>
                                        </m:accPr>
                                        <m:e>
                                          <m:r>
                                            <a:rPr lang="en-CA" i="1" dirty="0">
                                              <a:latin typeface="Cambria Math" panose="02040503050406030204" pitchFamily="18" charset="0"/>
                                            </a:rPr>
                                            <m:t>𝑦</m:t>
                                          </m:r>
                                        </m:e>
                                      </m:acc>
                                    </m:e>
                                    <m:sub>
                                      <m:r>
                                        <a:rPr lang="en-CA" i="1" dirty="0">
                                          <a:latin typeface="Cambria Math" panose="02040503050406030204" pitchFamily="18" charset="0"/>
                                        </a:rPr>
                                        <m:t>𝑖</m:t>
                                      </m:r>
                                    </m:sub>
                                  </m:sSub>
                                  <m:r>
                                    <a:rPr lang="en-CA" i="1" dirty="0">
                                      <a:latin typeface="Cambria Math" panose="02040503050406030204" pitchFamily="18" charset="0"/>
                                    </a:rPr>
                                    <m:t>−</m:t>
                                  </m:r>
                                  <m:sSub>
                                    <m:sSubPr>
                                      <m:ctrlPr>
                                        <a:rPr lang="en-CA" i="1" dirty="0">
                                          <a:latin typeface="Cambria Math" panose="02040503050406030204" pitchFamily="18" charset="0"/>
                                        </a:rPr>
                                      </m:ctrlPr>
                                    </m:sSubPr>
                                    <m:e>
                                      <m:r>
                                        <a:rPr lang="en-CA" i="1" dirty="0">
                                          <a:latin typeface="Cambria Math" panose="02040503050406030204" pitchFamily="18" charset="0"/>
                                        </a:rPr>
                                        <m:t>𝑦</m:t>
                                      </m:r>
                                    </m:e>
                                    <m:sub>
                                      <m:r>
                                        <a:rPr lang="en-CA" i="1" dirty="0">
                                          <a:latin typeface="Cambria Math" panose="02040503050406030204" pitchFamily="18" charset="0"/>
                                        </a:rPr>
                                        <m:t>𝑖</m:t>
                                      </m:r>
                                    </m:sub>
                                  </m:sSub>
                                </m:e>
                              </m:d>
                            </m:e>
                          </m:d>
                        </m:num>
                        <m:den>
                          <m:r>
                            <m:rPr>
                              <m:nor/>
                            </m:rPr>
                            <a:rPr lang="en-CA" dirty="0">
                              <a:latin typeface="Cambria Math" panose="02040503050406030204" pitchFamily="18" charset="0"/>
                            </a:rPr>
                            <m:t>mean</m:t>
                          </m:r>
                          <m:d>
                            <m:dPr>
                              <m:begChr m:val="{"/>
                              <m:endChr m:val="}"/>
                              <m:ctrlPr>
                                <a:rPr lang="en-CA" i="1" dirty="0">
                                  <a:latin typeface="Cambria Math" panose="02040503050406030204" pitchFamily="18" charset="0"/>
                                </a:rPr>
                              </m:ctrlPr>
                            </m:dPr>
                            <m:e>
                              <m:d>
                                <m:dPr>
                                  <m:begChr m:val="|"/>
                                  <m:endChr m:val="|"/>
                                  <m:ctrlPr>
                                    <a:rPr lang="en-CA" i="1" dirty="0">
                                      <a:latin typeface="Cambria Math" panose="02040503050406030204" pitchFamily="18" charset="0"/>
                                    </a:rPr>
                                  </m:ctrlPr>
                                </m:dPr>
                                <m:e>
                                  <m:acc>
                                    <m:accPr>
                                      <m:chr m:val="̅"/>
                                      <m:ctrlPr>
                                        <a:rPr lang="en-CA" i="1" dirty="0">
                                          <a:latin typeface="Cambria Math" panose="02040503050406030204" pitchFamily="18" charset="0"/>
                                        </a:rPr>
                                      </m:ctrlPr>
                                    </m:accPr>
                                    <m:e>
                                      <m:r>
                                        <a:rPr lang="en-CA" i="1" dirty="0">
                                          <a:latin typeface="Cambria Math" panose="02040503050406030204" pitchFamily="18" charset="0"/>
                                        </a:rPr>
                                        <m:t>𝑦</m:t>
                                      </m:r>
                                    </m:e>
                                  </m:acc>
                                  <m:r>
                                    <a:rPr lang="en-CA" i="1" dirty="0">
                                      <a:latin typeface="Cambria Math" panose="02040503050406030204" pitchFamily="18" charset="0"/>
                                    </a:rPr>
                                    <m:t>−</m:t>
                                  </m:r>
                                  <m:sSub>
                                    <m:sSubPr>
                                      <m:ctrlPr>
                                        <a:rPr lang="en-CA" i="1" dirty="0">
                                          <a:latin typeface="Cambria Math" panose="02040503050406030204" pitchFamily="18" charset="0"/>
                                        </a:rPr>
                                      </m:ctrlPr>
                                    </m:sSubPr>
                                    <m:e>
                                      <m:r>
                                        <a:rPr lang="en-CA" i="1" dirty="0">
                                          <a:latin typeface="Cambria Math" panose="02040503050406030204" pitchFamily="18" charset="0"/>
                                        </a:rPr>
                                        <m:t>𝑦</m:t>
                                      </m:r>
                                    </m:e>
                                    <m:sub>
                                      <m:r>
                                        <a:rPr lang="en-CA" i="1" dirty="0">
                                          <a:latin typeface="Cambria Math" panose="02040503050406030204" pitchFamily="18" charset="0"/>
                                        </a:rPr>
                                        <m:t>𝑖</m:t>
                                      </m:r>
                                    </m:sub>
                                  </m:sSub>
                                </m:e>
                              </m:d>
                            </m:e>
                          </m:d>
                        </m:den>
                      </m:f>
                    </m:oMath>
                  </m:oMathPara>
                </a14:m>
                <a:endParaRPr lang="en-CA" dirty="0"/>
              </a:p>
              <a:p>
                <a:pPr lvl="1">
                  <a:lnSpc>
                    <a:spcPct val="110000"/>
                  </a:lnSpc>
                </a:pPr>
                <a:endParaRPr lang="en-CA" sz="100" b="1" dirty="0">
                  <a:latin typeface="Helvetica" pitchFamily="2" charset="0"/>
                </a:endParaRPr>
              </a:p>
              <a:p>
                <a:pPr lvl="1">
                  <a:lnSpc>
                    <a:spcPct val="110000"/>
                  </a:lnSpc>
                </a:pPr>
                <a:r>
                  <a:rPr lang="en-CA" b="1" dirty="0"/>
                  <a:t>mean average percentage error </a:t>
                </a:r>
                <a14:m>
                  <m:oMath xmlns:m="http://schemas.openxmlformats.org/officeDocument/2006/math">
                    <m:r>
                      <m:rPr>
                        <m:sty m:val="p"/>
                      </m:rPr>
                      <a:rPr lang="en-CA" b="0" i="0" dirty="0" smtClean="0">
                        <a:latin typeface="Cambria Math" panose="02040503050406030204" pitchFamily="18" charset="0"/>
                      </a:rPr>
                      <m:t>MAPE</m:t>
                    </m:r>
                    <m:r>
                      <a:rPr lang="en-CA" b="0" i="0" dirty="0" smtClean="0">
                        <a:latin typeface="Cambria Math" panose="02040503050406030204" pitchFamily="18" charset="0"/>
                      </a:rPr>
                      <m:t>=</m:t>
                    </m:r>
                    <m:r>
                      <m:rPr>
                        <m:nor/>
                      </m:rPr>
                      <a:rPr lang="en-CA" dirty="0">
                        <a:latin typeface="Cambria Math" panose="02040503050406030204" pitchFamily="18" charset="0"/>
                      </a:rPr>
                      <m:t>mean</m:t>
                    </m:r>
                    <m:d>
                      <m:dPr>
                        <m:begChr m:val="{"/>
                        <m:endChr m:val="}"/>
                        <m:ctrlPr>
                          <a:rPr lang="en-CA" i="1" dirty="0">
                            <a:latin typeface="Cambria Math" panose="02040503050406030204" pitchFamily="18" charset="0"/>
                          </a:rPr>
                        </m:ctrlPr>
                      </m:dPr>
                      <m:e>
                        <m:f>
                          <m:fPr>
                            <m:ctrlPr>
                              <a:rPr lang="en-CA" i="1" dirty="0" smtClean="0">
                                <a:latin typeface="Cambria Math" panose="02040503050406030204" pitchFamily="18" charset="0"/>
                              </a:rPr>
                            </m:ctrlPr>
                          </m:fPr>
                          <m:num>
                            <m:d>
                              <m:dPr>
                                <m:begChr m:val="|"/>
                                <m:endChr m:val="|"/>
                                <m:ctrlPr>
                                  <a:rPr lang="en-CA" i="1" dirty="0">
                                    <a:latin typeface="Cambria Math" panose="02040503050406030204" pitchFamily="18" charset="0"/>
                                  </a:rPr>
                                </m:ctrlPr>
                              </m:dPr>
                              <m:e>
                                <m:sSub>
                                  <m:sSubPr>
                                    <m:ctrlPr>
                                      <a:rPr lang="en-CA" i="1" dirty="0">
                                        <a:latin typeface="Cambria Math" panose="02040503050406030204" pitchFamily="18" charset="0"/>
                                      </a:rPr>
                                    </m:ctrlPr>
                                  </m:sSubPr>
                                  <m:e>
                                    <m:acc>
                                      <m:accPr>
                                        <m:chr m:val="̂"/>
                                        <m:ctrlPr>
                                          <a:rPr lang="en-CA" i="1" dirty="0">
                                            <a:latin typeface="Cambria Math" panose="02040503050406030204" pitchFamily="18" charset="0"/>
                                          </a:rPr>
                                        </m:ctrlPr>
                                      </m:accPr>
                                      <m:e>
                                        <m:r>
                                          <a:rPr lang="en-CA" i="1" dirty="0">
                                            <a:latin typeface="Cambria Math" panose="02040503050406030204" pitchFamily="18" charset="0"/>
                                          </a:rPr>
                                          <m:t>𝑦</m:t>
                                        </m:r>
                                      </m:e>
                                    </m:acc>
                                  </m:e>
                                  <m:sub>
                                    <m:r>
                                      <a:rPr lang="en-CA" i="1" dirty="0">
                                        <a:latin typeface="Cambria Math" panose="02040503050406030204" pitchFamily="18" charset="0"/>
                                      </a:rPr>
                                      <m:t>𝑖</m:t>
                                    </m:r>
                                  </m:sub>
                                </m:sSub>
                                <m:r>
                                  <a:rPr lang="en-CA" i="1" dirty="0">
                                    <a:latin typeface="Cambria Math" panose="02040503050406030204" pitchFamily="18" charset="0"/>
                                  </a:rPr>
                                  <m:t>−</m:t>
                                </m:r>
                                <m:sSub>
                                  <m:sSubPr>
                                    <m:ctrlPr>
                                      <a:rPr lang="en-CA" i="1" dirty="0">
                                        <a:latin typeface="Cambria Math" panose="02040503050406030204" pitchFamily="18" charset="0"/>
                                      </a:rPr>
                                    </m:ctrlPr>
                                  </m:sSubPr>
                                  <m:e>
                                    <m:r>
                                      <a:rPr lang="en-CA" i="1" dirty="0">
                                        <a:latin typeface="Cambria Math" panose="02040503050406030204" pitchFamily="18" charset="0"/>
                                      </a:rPr>
                                      <m:t>𝑦</m:t>
                                    </m:r>
                                  </m:e>
                                  <m:sub>
                                    <m:r>
                                      <a:rPr lang="en-CA" i="1" dirty="0">
                                        <a:latin typeface="Cambria Math" panose="02040503050406030204" pitchFamily="18" charset="0"/>
                                      </a:rPr>
                                      <m:t>𝑖</m:t>
                                    </m:r>
                                  </m:sub>
                                </m:sSub>
                              </m:e>
                            </m:d>
                          </m:num>
                          <m:den>
                            <m:sSub>
                              <m:sSubPr>
                                <m:ctrlPr>
                                  <a:rPr lang="en-CA" i="1" dirty="0">
                                    <a:latin typeface="Cambria Math" panose="02040503050406030204" pitchFamily="18" charset="0"/>
                                  </a:rPr>
                                </m:ctrlPr>
                              </m:sSubPr>
                              <m:e>
                                <m:r>
                                  <a:rPr lang="en-CA" i="1" dirty="0">
                                    <a:latin typeface="Cambria Math" panose="02040503050406030204" pitchFamily="18" charset="0"/>
                                  </a:rPr>
                                  <m:t>𝑦</m:t>
                                </m:r>
                              </m:e>
                              <m:sub>
                                <m:r>
                                  <a:rPr lang="en-CA" i="1" dirty="0">
                                    <a:latin typeface="Cambria Math" panose="02040503050406030204" pitchFamily="18" charset="0"/>
                                  </a:rPr>
                                  <m:t>𝑖</m:t>
                                </m:r>
                              </m:sub>
                            </m:sSub>
                          </m:den>
                        </m:f>
                      </m:e>
                    </m:d>
                  </m:oMath>
                </a14:m>
                <a:endParaRPr lang="en-CA" dirty="0"/>
              </a:p>
              <a:p>
                <a:pPr lvl="1">
                  <a:lnSpc>
                    <a:spcPct val="110000"/>
                  </a:lnSpc>
                </a:pPr>
                <a:endParaRPr lang="en-CA" sz="100" b="1" dirty="0">
                  <a:latin typeface="Helvetica" pitchFamily="2" charset="0"/>
                </a:endParaRPr>
              </a:p>
              <a:p>
                <a:pPr lvl="1">
                  <a:lnSpc>
                    <a:spcPct val="110000"/>
                  </a:lnSpc>
                </a:pPr>
                <a:r>
                  <a:rPr lang="en-CA" b="1" dirty="0"/>
                  <a:t>correlation</a:t>
                </a:r>
                <a:r>
                  <a:rPr lang="en-CA" dirty="0"/>
                  <a:t> </a:t>
                </a:r>
                <a14:m>
                  <m:oMath xmlns:m="http://schemas.openxmlformats.org/officeDocument/2006/math">
                    <m:sSub>
                      <m:sSubPr>
                        <m:ctrlPr>
                          <a:rPr lang="en-CA" i="1" smtClean="0">
                            <a:latin typeface="Cambria Math" panose="02040503050406030204" pitchFamily="18" charset="0"/>
                          </a:rPr>
                        </m:ctrlPr>
                      </m:sSubPr>
                      <m:e>
                        <m:r>
                          <a:rPr lang="en-CA" i="1" smtClean="0">
                            <a:latin typeface="Cambria Math" panose="02040503050406030204" pitchFamily="18" charset="0"/>
                            <a:ea typeface="Cambria Math" panose="02040503050406030204" pitchFamily="18" charset="0"/>
                          </a:rPr>
                          <m:t>𝜌</m:t>
                        </m:r>
                      </m:e>
                      <m:sub>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𝑦</m:t>
                            </m:r>
                          </m:e>
                        </m:acc>
                        <m:r>
                          <a:rPr lang="en-CA" b="0" i="1" smtClean="0">
                            <a:latin typeface="Cambria Math" panose="02040503050406030204" pitchFamily="18" charset="0"/>
                          </a:rPr>
                          <m:t>,</m:t>
                        </m:r>
                        <m:r>
                          <a:rPr lang="en-CA" b="0" i="1" smtClean="0">
                            <a:latin typeface="Cambria Math" panose="02040503050406030204" pitchFamily="18" charset="0"/>
                          </a:rPr>
                          <m:t>𝑦</m:t>
                        </m:r>
                      </m:sub>
                    </m:sSub>
                  </m:oMath>
                </a14:m>
                <a:endParaRPr lang="en-CA" dirty="0"/>
              </a:p>
            </p:txBody>
          </p:sp>
        </mc:Choice>
        <mc:Fallback xmlns="">
          <p:sp>
            <p:nvSpPr>
              <p:cNvPr id="3" name="Content Placeholder 2">
                <a:extLst>
                  <a:ext uri="{FF2B5EF4-FFF2-40B4-BE49-F238E27FC236}">
                    <a16:creationId xmlns:a16="http://schemas.microsoft.com/office/drawing/2014/main" id="{072D8981-B927-4549-8491-2B0C74634344}"/>
                  </a:ext>
                </a:extLst>
              </p:cNvPr>
              <p:cNvSpPr>
                <a:spLocks noGrp="1" noRot="1" noChangeAspect="1" noMove="1" noResize="1" noEditPoints="1" noAdjustHandles="1" noChangeArrowheads="1" noChangeShapeType="1" noTextEdit="1"/>
              </p:cNvSpPr>
              <p:nvPr>
                <p:ph idx="1"/>
              </p:nvPr>
            </p:nvSpPr>
            <p:spPr>
              <a:blipFill>
                <a:blip r:embed="rId2"/>
                <a:stretch>
                  <a:fillRect l="-690"/>
                </a:stretch>
              </a:blipFill>
            </p:spPr>
            <p:txBody>
              <a:bodyPr/>
              <a:lstStyle/>
              <a:p>
                <a:r>
                  <a:rPr lang="en-US">
                    <a:noFill/>
                  </a:rPr>
                  <a:t> </a:t>
                </a:r>
              </a:p>
            </p:txBody>
          </p:sp>
        </mc:Fallback>
      </mc:AlternateContent>
    </p:spTree>
    <p:extLst>
      <p:ext uri="{BB962C8B-B14F-4D97-AF65-F5344CB8AC3E}">
        <p14:creationId xmlns:p14="http://schemas.microsoft.com/office/powerpoint/2010/main" val="101427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83CF7-31DA-444A-964B-68418DF56E9E}"/>
              </a:ext>
            </a:extLst>
          </p:cNvPr>
          <p:cNvSpPr>
            <a:spLocks noGrp="1"/>
          </p:cNvSpPr>
          <p:nvPr>
            <p:ph type="title"/>
          </p:nvPr>
        </p:nvSpPr>
        <p:spPr/>
        <p:txBody>
          <a:bodyPr/>
          <a:lstStyle/>
          <a:p>
            <a:r>
              <a:rPr lang="en-US" dirty="0"/>
              <a:t>PERFORMANCE EVALUATION</a:t>
            </a:r>
          </a:p>
        </p:txBody>
      </p:sp>
      <p:sp>
        <p:nvSpPr>
          <p:cNvPr id="3" name="Content Placeholder 2"/>
          <p:cNvSpPr>
            <a:spLocks noGrp="1"/>
          </p:cNvSpPr>
          <p:nvPr>
            <p:ph idx="1"/>
          </p:nvPr>
        </p:nvSpPr>
        <p:spPr/>
        <p:txBody>
          <a:bodyPr/>
          <a:lstStyle/>
          <a:p>
            <a:pPr>
              <a:lnSpc>
                <a:spcPct val="100000"/>
              </a:lnSpc>
            </a:pPr>
            <a:r>
              <a:rPr lang="en-CA" b="1" dirty="0">
                <a:cs typeface="Helvetica" panose="020B0604020202020204" pitchFamily="34" charset="0"/>
              </a:rPr>
              <a:t>In both the categorical and numerical estimation problem, </a:t>
            </a:r>
            <a:r>
              <a:rPr lang="en-CA" dirty="0">
                <a:cs typeface="Helvetica" panose="020B0604020202020204" pitchFamily="34" charset="0"/>
              </a:rPr>
              <a:t>isolated performance metric does not provide enough of a rationale for model validation, unless it has first been normalized. </a:t>
            </a:r>
          </a:p>
          <a:p>
            <a:pPr>
              <a:lnSpc>
                <a:spcPct val="100000"/>
              </a:lnSpc>
            </a:pPr>
            <a:endParaRPr lang="en-CA" sz="1000" dirty="0">
              <a:cs typeface="Helvetica" panose="020B0604020202020204" pitchFamily="34" charset="0"/>
            </a:endParaRPr>
          </a:p>
          <a:p>
            <a:pPr>
              <a:lnSpc>
                <a:spcPct val="100000"/>
              </a:lnSpc>
            </a:pPr>
            <a:r>
              <a:rPr lang="en-CA" dirty="0">
                <a:cs typeface="Helvetica" panose="020B0604020202020204" pitchFamily="34" charset="0"/>
              </a:rPr>
              <a:t>There is (a lot) more to be said on the topic of model selection. </a:t>
            </a:r>
          </a:p>
        </p:txBody>
      </p:sp>
    </p:spTree>
    <p:extLst>
      <p:ext uri="{BB962C8B-B14F-4D97-AF65-F5344CB8AC3E}">
        <p14:creationId xmlns:p14="http://schemas.microsoft.com/office/powerpoint/2010/main" val="369585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harter Roman" charset="0"/>
                <a:cs typeface="Charter Roman" charset="0"/>
              </a:rPr>
              <a:t>References</a:t>
            </a:r>
          </a:p>
        </p:txBody>
      </p:sp>
      <p:sp>
        <p:nvSpPr>
          <p:cNvPr id="4" name="Text Placeholder 3">
            <a:extLst>
              <a:ext uri="{FF2B5EF4-FFF2-40B4-BE49-F238E27FC236}">
                <a16:creationId xmlns:a16="http://schemas.microsoft.com/office/drawing/2014/main" id="{1387842D-FA01-F249-8E1F-9B29F85DEEEC}"/>
              </a:ext>
            </a:extLst>
          </p:cNvPr>
          <p:cNvSpPr>
            <a:spLocks noGrp="1"/>
          </p:cNvSpPr>
          <p:nvPr>
            <p:ph type="body" idx="1"/>
          </p:nvPr>
        </p:nvSpPr>
        <p:spPr/>
        <p:txBody>
          <a:bodyPr/>
          <a:lstStyle/>
          <a:p>
            <a:r>
              <a:rPr lang="en-US" dirty="0"/>
              <a:t>CLASSIFICATION AND VALUE ESTIMATION</a:t>
            </a:r>
          </a:p>
        </p:txBody>
      </p:sp>
    </p:spTree>
    <p:extLst>
      <p:ext uri="{BB962C8B-B14F-4D97-AF65-F5344CB8AC3E}">
        <p14:creationId xmlns:p14="http://schemas.microsoft.com/office/powerpoint/2010/main" val="24108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Supplemental Material</a:t>
            </a:r>
            <a:endParaRPr lang="en-US" dirty="0"/>
          </a:p>
        </p:txBody>
      </p:sp>
      <p:sp>
        <p:nvSpPr>
          <p:cNvPr id="3" name="Content Placeholder 2"/>
          <p:cNvSpPr>
            <a:spLocks noGrp="1"/>
          </p:cNvSpPr>
          <p:nvPr>
            <p:ph idx="1"/>
          </p:nvPr>
        </p:nvSpPr>
        <p:spPr/>
        <p:txBody>
          <a:bodyPr>
            <a:noAutofit/>
          </a:bodyPr>
          <a:lstStyle/>
          <a:p>
            <a:br>
              <a:rPr lang="en-CA" sz="100" dirty="0"/>
            </a:br>
            <a:r>
              <a:rPr lang="en-CA" sz="2000" dirty="0"/>
              <a:t>Value Estimation Methods</a:t>
            </a:r>
            <a:br>
              <a:rPr lang="en-CA" sz="2000" dirty="0"/>
            </a:br>
            <a:r>
              <a:rPr lang="en-CA" sz="2000" dirty="0">
                <a:hlinkClick r:id="rId2"/>
              </a:rPr>
              <a:t>https://www.data-action-lab.com/wp-content/uploads/2019/03/Value-Estimation-Methods.pdf</a:t>
            </a:r>
            <a:r>
              <a:rPr lang="en-CA" sz="2000" dirty="0"/>
              <a:t>  </a:t>
            </a:r>
          </a:p>
          <a:p>
            <a:endParaRPr lang="en-CA" sz="500" dirty="0"/>
          </a:p>
          <a:p>
            <a:r>
              <a:rPr lang="en-CA" sz="2000" dirty="0"/>
              <a:t>Logistic Regression </a:t>
            </a:r>
            <a:br>
              <a:rPr lang="en-CA" sz="2000" dirty="0"/>
            </a:br>
            <a:r>
              <a:rPr lang="en-CA" sz="2000" dirty="0">
                <a:hlinkClick r:id="rId3"/>
              </a:rPr>
              <a:t>https://www.data-action-lab.com/wp-content/uploads/2019/03/Logistic-Regression.pdf</a:t>
            </a:r>
            <a:r>
              <a:rPr lang="en-CA" sz="2000" dirty="0"/>
              <a:t> </a:t>
            </a:r>
          </a:p>
          <a:p>
            <a:pPr algn="just"/>
            <a:endParaRPr lang="en-CA" sz="500" dirty="0"/>
          </a:p>
          <a:p>
            <a:r>
              <a:rPr lang="en-CA" sz="2000" dirty="0"/>
              <a:t>Naïve Bayes Classification</a:t>
            </a:r>
            <a:br>
              <a:rPr lang="en-CA" sz="2000" dirty="0"/>
            </a:br>
            <a:r>
              <a:rPr lang="en-CA" sz="2000" dirty="0">
                <a:hlinkClick r:id="rId4"/>
              </a:rPr>
              <a:t>https://www.data-action-lab.com/wp-content/uploads/2019/03/Naïve-Bayes-Classification.pdf</a:t>
            </a:r>
            <a:endParaRPr lang="en-CA" sz="2000" dirty="0"/>
          </a:p>
          <a:p>
            <a:endParaRPr lang="en-CA" sz="500" dirty="0"/>
          </a:p>
          <a:p>
            <a:r>
              <a:rPr lang="en-CA" sz="2000" dirty="0"/>
              <a:t>Notebooks</a:t>
            </a:r>
            <a:br>
              <a:rPr lang="en-CA" sz="2000" dirty="0"/>
            </a:br>
            <a:r>
              <a:rPr lang="en-CA" sz="2000" dirty="0">
                <a:hlinkClick r:id="rId5"/>
              </a:rPr>
              <a:t>https://www.data-action-lab.com/wp-content/uploads/2019/03/Classification.zip</a:t>
            </a:r>
            <a:endParaRPr lang="en-CA" sz="2000" dirty="0"/>
          </a:p>
        </p:txBody>
      </p:sp>
    </p:spTree>
    <p:extLst>
      <p:ext uri="{BB962C8B-B14F-4D97-AF65-F5344CB8AC3E}">
        <p14:creationId xmlns:p14="http://schemas.microsoft.com/office/powerpoint/2010/main" val="251180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Autofit/>
          </a:bodyPr>
          <a:lstStyle/>
          <a:p>
            <a:pPr marL="0" indent="0" algn="just">
              <a:buNone/>
            </a:pPr>
            <a:br>
              <a:rPr lang="en-CA" sz="100" dirty="0"/>
            </a:br>
            <a:r>
              <a:rPr lang="en-CA" sz="2000" dirty="0"/>
              <a:t>Kitts, B., Zhang, J., Wu, G., Brandi, W., Beasley, J., Morrill, K., Ettedgui1, J., Siddhartha, S., Yuan, H., Gao, F., Azo, P., </a:t>
            </a:r>
            <a:r>
              <a:rPr lang="en-CA" sz="2000" dirty="0" err="1"/>
              <a:t>Mahato</a:t>
            </a:r>
            <a:r>
              <a:rPr lang="en-CA" sz="2000" dirty="0"/>
              <a:t>, R. (in press), Click Fraud Detection: Adversarial Pattern Recognition over 5 Years at Microsoft, Annals of Information Systems Special Issue on Data Mining in Real-World Applications. </a:t>
            </a:r>
          </a:p>
          <a:p>
            <a:pPr algn="just"/>
            <a:endParaRPr lang="en-CA" sz="100" dirty="0"/>
          </a:p>
          <a:p>
            <a:pPr algn="just"/>
            <a:r>
              <a:rPr lang="en-CA" sz="2000" dirty="0"/>
              <a:t>Kitts, B. (2013), The Making of a Large-Scale Ad Server, in Data Mining Case Studies Workshop and Practice Prize 5, Proceedings of the IEEE Thirteenth International Conference on Data Mining Workshops (ICDMW 2013), December, Dallas, TX, IEEE Press.</a:t>
            </a:r>
          </a:p>
          <a:p>
            <a:pPr algn="just"/>
            <a:endParaRPr lang="en-CA" sz="100" dirty="0"/>
          </a:p>
          <a:p>
            <a:pPr algn="just"/>
            <a:r>
              <a:rPr lang="en-CA" sz="2000" dirty="0" err="1"/>
              <a:t>Fefilatyev</a:t>
            </a:r>
            <a:r>
              <a:rPr lang="en-CA" sz="2000" dirty="0"/>
              <a:t>, S., Kramer, K., Hall, L., </a:t>
            </a:r>
            <a:r>
              <a:rPr lang="en-CA" sz="2000" dirty="0" err="1"/>
              <a:t>Goldgof</a:t>
            </a:r>
            <a:r>
              <a:rPr lang="en-CA" sz="2000" dirty="0"/>
              <a:t>, D., </a:t>
            </a:r>
            <a:r>
              <a:rPr lang="en-CA" sz="2000" dirty="0" err="1"/>
              <a:t>Kasturi</a:t>
            </a:r>
            <a:r>
              <a:rPr lang="en-CA" sz="2000" dirty="0"/>
              <a:t>, R., Remsen, A., Daly, K. (2011), Detection of Anomalous Particles from Deepwater Horizon Oil Spill Using SIPPER3 Underwater Imaging Platform, in Data Mining Case Studies IV, Proceedings of the Eleventh IEEE International Conference on Data Mining, Vancouver, Canada</a:t>
            </a:r>
          </a:p>
          <a:p>
            <a:pPr algn="just"/>
            <a:endParaRPr lang="en-CA" sz="100" dirty="0"/>
          </a:p>
          <a:p>
            <a:pPr algn="just"/>
            <a:r>
              <a:rPr lang="en-CA" sz="2000" dirty="0"/>
              <a:t>Kitts, B. (2005), Product Targeting From Rare Events: Five Years of One-to-One Marketing at CPI, Marketing Science Conference, Atlanta, June 2005.</a:t>
            </a:r>
          </a:p>
        </p:txBody>
      </p:sp>
    </p:spTree>
    <p:extLst>
      <p:ext uri="{BB962C8B-B14F-4D97-AF65-F5344CB8AC3E}">
        <p14:creationId xmlns:p14="http://schemas.microsoft.com/office/powerpoint/2010/main" val="264531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Autofit/>
          </a:bodyPr>
          <a:lstStyle/>
          <a:p>
            <a:r>
              <a:rPr lang="en-CA" sz="2000" dirty="0">
                <a:hlinkClick r:id="rId2"/>
              </a:rPr>
              <a:t>https://algobeans.com/2016/07/27/decision-trees-tutorial/</a:t>
            </a:r>
            <a:endParaRPr lang="en-CA" sz="2000" dirty="0"/>
          </a:p>
          <a:p>
            <a:endParaRPr lang="en-CA" sz="100" dirty="0">
              <a:hlinkClick r:id="rId3"/>
            </a:endParaRPr>
          </a:p>
          <a:p>
            <a:r>
              <a:rPr lang="en-CA" sz="2000" dirty="0">
                <a:hlinkClick r:id="rId4"/>
              </a:rPr>
              <a:t>https://en.wikipedia.org/wiki/Decision_tree_learning</a:t>
            </a:r>
            <a:r>
              <a:rPr lang="en-CA" sz="2000" dirty="0"/>
              <a:t>   </a:t>
            </a:r>
          </a:p>
          <a:p>
            <a:endParaRPr lang="en-CA" sz="100" dirty="0">
              <a:hlinkClick r:id="rId5"/>
            </a:endParaRPr>
          </a:p>
          <a:p>
            <a:r>
              <a:rPr lang="en-CA" sz="2000" dirty="0">
                <a:hlinkClick r:id="rId5"/>
              </a:rPr>
              <a:t>https://en.wikipedia.org/wiki/Predictive_analytics</a:t>
            </a:r>
            <a:endParaRPr lang="en-CA" sz="2000" dirty="0"/>
          </a:p>
          <a:p>
            <a:endParaRPr lang="en-CA" sz="100" dirty="0">
              <a:hlinkClick r:id="rId6"/>
            </a:endParaRPr>
          </a:p>
          <a:p>
            <a:r>
              <a:rPr lang="en-CA" sz="2000" dirty="0">
                <a:hlinkClick r:id="rId6"/>
              </a:rPr>
              <a:t>https://en.wikipedia.org/wiki/Multivariate_adaptive_regression_splines</a:t>
            </a:r>
            <a:endParaRPr lang="en-CA" sz="2000" dirty="0"/>
          </a:p>
          <a:p>
            <a:endParaRPr lang="en-CA" sz="100" dirty="0">
              <a:hlinkClick r:id="rId7"/>
            </a:endParaRPr>
          </a:p>
          <a:p>
            <a:r>
              <a:rPr lang="en-CA" sz="2000" dirty="0">
                <a:hlinkClick r:id="rId7"/>
              </a:rPr>
              <a:t>https://en.wikipedia.org/wiki/Evaluation_of_binary_classifiers</a:t>
            </a:r>
            <a:r>
              <a:rPr lang="en-CA" sz="2000" dirty="0"/>
              <a:t> </a:t>
            </a:r>
          </a:p>
          <a:p>
            <a:endParaRPr lang="en-CA" sz="100" dirty="0"/>
          </a:p>
          <a:p>
            <a:r>
              <a:rPr lang="en-CA" sz="2000" dirty="0"/>
              <a:t>Aggarwal, C.C. (ed.) [2015], </a:t>
            </a:r>
            <a:r>
              <a:rPr lang="en-CA" sz="2000" i="1" dirty="0"/>
              <a:t>Data Classification: Algorithms and Applications</a:t>
            </a:r>
            <a:r>
              <a:rPr lang="en-CA" sz="2000" dirty="0"/>
              <a:t>, CRC Press.</a:t>
            </a:r>
          </a:p>
          <a:p>
            <a:pPr algn="just"/>
            <a:endParaRPr lang="en-CA" sz="100" dirty="0"/>
          </a:p>
          <a:p>
            <a:pPr algn="just"/>
            <a:r>
              <a:rPr lang="en-CA" sz="2000" dirty="0" err="1"/>
              <a:t>Leskovec</a:t>
            </a:r>
            <a:r>
              <a:rPr lang="en-CA" sz="2000" dirty="0"/>
              <a:t>, J., </a:t>
            </a:r>
            <a:r>
              <a:rPr lang="en-CA" sz="2000" dirty="0" err="1"/>
              <a:t>Rajamaran</a:t>
            </a:r>
            <a:r>
              <a:rPr lang="en-CA" sz="2000" dirty="0"/>
              <a:t>, A., Ullman, J.D. [2014], </a:t>
            </a:r>
            <a:r>
              <a:rPr lang="en-US" sz="2000" i="1" dirty="0"/>
              <a:t>Mining of Massive Datasets</a:t>
            </a:r>
            <a:r>
              <a:rPr lang="en-US" sz="2000" dirty="0"/>
              <a:t>, Cambridge Press.</a:t>
            </a:r>
          </a:p>
          <a:p>
            <a:pPr algn="just"/>
            <a:endParaRPr lang="en-US" sz="100" dirty="0"/>
          </a:p>
          <a:p>
            <a:pPr algn="just"/>
            <a:r>
              <a:rPr lang="en-US" sz="2000" dirty="0"/>
              <a:t>Provost, F., Fawcett, T. [2013], Data Science for Business, O'Reilly.</a:t>
            </a:r>
          </a:p>
        </p:txBody>
      </p:sp>
    </p:spTree>
    <p:extLst>
      <p:ext uri="{BB962C8B-B14F-4D97-AF65-F5344CB8AC3E}">
        <p14:creationId xmlns:p14="http://schemas.microsoft.com/office/powerpoint/2010/main" val="34075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CA" sz="2000" dirty="0">
                <a:hlinkClick r:id="rId2"/>
              </a:rPr>
              <a:t>Naïve Bayes Classifier </a:t>
            </a:r>
            <a:r>
              <a:rPr lang="en-CA" sz="2000" dirty="0"/>
              <a:t>(Wikipedia)</a:t>
            </a:r>
          </a:p>
          <a:p>
            <a:endParaRPr lang="en-CA" sz="100" dirty="0"/>
          </a:p>
          <a:p>
            <a:r>
              <a:rPr lang="en-CA" sz="2000" dirty="0"/>
              <a:t>Zhang, H. (2014) </a:t>
            </a:r>
            <a:r>
              <a:rPr lang="en-CA" sz="2000" dirty="0">
                <a:hlinkClick r:id="rId3"/>
              </a:rPr>
              <a:t>The optimality of Naïve Bayes</a:t>
            </a:r>
            <a:endParaRPr lang="en-CA" sz="2000" dirty="0"/>
          </a:p>
          <a:p>
            <a:endParaRPr lang="en-CA" sz="100" dirty="0"/>
          </a:p>
          <a:p>
            <a:r>
              <a:rPr lang="en-CA" sz="2000" dirty="0" err="1"/>
              <a:t>Domings</a:t>
            </a:r>
            <a:r>
              <a:rPr lang="en-CA" sz="2000" dirty="0"/>
              <a:t>, P., and </a:t>
            </a:r>
            <a:r>
              <a:rPr lang="en-CA" sz="2000" dirty="0" err="1"/>
              <a:t>Pazzani</a:t>
            </a:r>
            <a:r>
              <a:rPr lang="en-CA" sz="2000" dirty="0"/>
              <a:t>, M. (1997) Beyond independence: Conditions for the optimality of the simple Bayesian classifier</a:t>
            </a:r>
          </a:p>
          <a:p>
            <a:endParaRPr lang="en-CA" sz="100" dirty="0"/>
          </a:p>
          <a:p>
            <a:r>
              <a:rPr lang="en-CA" sz="2000" dirty="0"/>
              <a:t>Markham, K. </a:t>
            </a:r>
            <a:r>
              <a:rPr lang="en-CA" sz="2000" dirty="0">
                <a:hlinkClick r:id="rId4"/>
              </a:rPr>
              <a:t>Scikit-learn video #3: Machine learning first steps with the Iris dataset </a:t>
            </a:r>
            <a:endParaRPr lang="en-CA" sz="2000" dirty="0">
              <a:hlinkClick r:id="rId5"/>
            </a:endParaRPr>
          </a:p>
          <a:p>
            <a:endParaRPr lang="en-CA" sz="100" dirty="0">
              <a:hlinkClick r:id="rId5"/>
            </a:endParaRPr>
          </a:p>
          <a:p>
            <a:r>
              <a:rPr lang="en-CA" sz="2000" dirty="0">
                <a:hlinkClick r:id="rId5"/>
              </a:rPr>
              <a:t>http://www.ee.columbia.edu/~vittorio/BayesProof.pdf</a:t>
            </a:r>
            <a:endParaRPr lang="en-CA" sz="2000" dirty="0">
              <a:hlinkClick r:id="rId6"/>
            </a:endParaRPr>
          </a:p>
          <a:p>
            <a:endParaRPr lang="en-CA" sz="100" dirty="0">
              <a:hlinkClick r:id="rId6"/>
            </a:endParaRPr>
          </a:p>
          <a:p>
            <a:r>
              <a:rPr lang="en-CA" sz="2000" dirty="0">
                <a:hlinkClick r:id="rId6"/>
              </a:rPr>
              <a:t>https://www.cs.cmu.edu/~epxing/Class/10701-08s/Lecture/lecture3-annotated.pdf</a:t>
            </a:r>
            <a:endParaRPr lang="en-CA" sz="2000" dirty="0">
              <a:hlinkClick r:id="rId7"/>
            </a:endParaRPr>
          </a:p>
          <a:p>
            <a:endParaRPr lang="en-CA" sz="100" dirty="0">
              <a:hlinkClick r:id="rId7"/>
            </a:endParaRPr>
          </a:p>
          <a:p>
            <a:r>
              <a:rPr lang="en-CA" sz="2000" dirty="0">
                <a:hlinkClick r:id="rId7"/>
              </a:rPr>
              <a:t>http://www.cogsys.wiai.uni-bamberg.de/teaching/ss05/ml/slides/cogsysII-9.pdf</a:t>
            </a:r>
            <a:endParaRPr lang="en-CA" sz="2000" dirty="0"/>
          </a:p>
        </p:txBody>
      </p:sp>
    </p:spTree>
    <p:extLst>
      <p:ext uri="{BB962C8B-B14F-4D97-AF65-F5344CB8AC3E}">
        <p14:creationId xmlns:p14="http://schemas.microsoft.com/office/powerpoint/2010/main" val="363681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075" y="823966"/>
            <a:ext cx="9157402" cy="5175922"/>
          </a:xfrm>
          <a:prstGeom prst="rect">
            <a:avLst/>
          </a:prstGeom>
        </p:spPr>
      </p:pic>
    </p:spTree>
    <p:extLst>
      <p:ext uri="{BB962C8B-B14F-4D97-AF65-F5344CB8AC3E}">
        <p14:creationId xmlns:p14="http://schemas.microsoft.com/office/powerpoint/2010/main" val="243639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3948" r="1228" b="12730"/>
          <a:stretch/>
        </p:blipFill>
        <p:spPr>
          <a:xfrm>
            <a:off x="815975" y="903287"/>
            <a:ext cx="10560050" cy="5051425"/>
          </a:xfrm>
        </p:spPr>
      </p:pic>
    </p:spTree>
    <p:extLst>
      <p:ext uri="{BB962C8B-B14F-4D97-AF65-F5344CB8AC3E}">
        <p14:creationId xmlns:p14="http://schemas.microsoft.com/office/powerpoint/2010/main" val="145635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137444" y="646112"/>
            <a:ext cx="9917112" cy="5565775"/>
          </a:xfrm>
        </p:spPr>
      </p:pic>
    </p:spTree>
    <p:extLst>
      <p:ext uri="{BB962C8B-B14F-4D97-AF65-F5344CB8AC3E}">
        <p14:creationId xmlns:p14="http://schemas.microsoft.com/office/powerpoint/2010/main" val="103511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vidend">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4895</TotalTime>
  <Words>3817</Words>
  <Application>Microsoft Macintosh PowerPoint</Application>
  <PresentationFormat>Widescreen</PresentationFormat>
  <Paragraphs>444</Paragraphs>
  <Slides>69</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69</vt:i4>
      </vt:variant>
    </vt:vector>
  </HeadingPairs>
  <TitlesOfParts>
    <vt:vector size="81" baseType="lpstr">
      <vt:lpstr>Arial</vt:lpstr>
      <vt:lpstr>Calibri</vt:lpstr>
      <vt:lpstr>Cambria Math</vt:lpstr>
      <vt:lpstr>Charter</vt:lpstr>
      <vt:lpstr>Courant</vt:lpstr>
      <vt:lpstr>Dagny OT</vt:lpstr>
      <vt:lpstr>Gill Sans MT</vt:lpstr>
      <vt:lpstr>Helvetica</vt:lpstr>
      <vt:lpstr>Helvetica Light</vt:lpstr>
      <vt:lpstr>Wingdings</vt:lpstr>
      <vt:lpstr>Wingdings 2</vt:lpstr>
      <vt:lpstr>Dividend</vt:lpstr>
      <vt:lpstr>CLASSIFICATION AND VALUE ESTIMATION</vt:lpstr>
      <vt:lpstr>Learning Objectives</vt:lpstr>
      <vt:lpstr>CONTENTS</vt:lpstr>
      <vt:lpstr>CASE STUDY: MINNESOTA TAX AUDIT</vt:lpstr>
      <vt:lpstr>Context</vt:lpstr>
      <vt:lpstr>PowerPoint Presentation</vt:lpstr>
      <vt:lpstr>PowerPoint Presentation</vt:lpstr>
      <vt:lpstr>PowerPoint Presentation</vt:lpstr>
      <vt:lpstr>PowerPoint Presentation</vt:lpstr>
      <vt:lpstr>PowerPoint Presentation</vt:lpstr>
      <vt:lpstr>DISCUSSION</vt:lpstr>
      <vt:lpstr>CLASSIFICATION BASICS</vt:lpstr>
      <vt:lpstr>Classification Overview</vt:lpstr>
      <vt:lpstr>Classification Overview</vt:lpstr>
      <vt:lpstr>Applications</vt:lpstr>
      <vt:lpstr>Other Uses</vt:lpstr>
      <vt:lpstr>Examples</vt:lpstr>
      <vt:lpstr>Examples</vt:lpstr>
      <vt:lpstr>PowerPoint Presentation</vt:lpstr>
      <vt:lpstr>EXERCISE</vt:lpstr>
      <vt:lpstr>CLASSIFICATION ALGORITHMS</vt:lpstr>
      <vt:lpstr>Classification Schemes</vt:lpstr>
      <vt:lpstr>Classification Schemes</vt:lpstr>
      <vt:lpstr>k Nearest Neighbours</vt:lpstr>
      <vt:lpstr>Support  Vector Machines</vt:lpstr>
      <vt:lpstr>Illustration</vt:lpstr>
      <vt:lpstr>Illustration</vt:lpstr>
      <vt:lpstr>Decision Trees</vt:lpstr>
      <vt:lpstr>Decision Trees</vt:lpstr>
      <vt:lpstr>Decision Tree Algorithm (ID3)</vt:lpstr>
      <vt:lpstr>Information Gain</vt:lpstr>
      <vt:lpstr>PowerPoint Presentation</vt:lpstr>
      <vt:lpstr>PowerPoint Presentation</vt:lpstr>
      <vt:lpstr>DISCUSSION</vt:lpstr>
      <vt:lpstr>EXERCISE</vt:lpstr>
      <vt:lpstr>EXERCISE</vt:lpstr>
      <vt:lpstr>EXERCISE</vt:lpstr>
      <vt:lpstr>EXERCISE</vt:lpstr>
      <vt:lpstr>NOTES AND VALIDATION</vt:lpstr>
      <vt:lpstr>Decision Trees Strengths</vt:lpstr>
      <vt:lpstr>Decision Trees Limitations</vt:lpstr>
      <vt:lpstr>Decision Trees Notes</vt:lpstr>
      <vt:lpstr>Other Points to Ponder</vt:lpstr>
      <vt:lpstr>Performance Evaluation</vt:lpstr>
      <vt:lpstr>Performance Evaluation</vt:lpstr>
      <vt:lpstr>PowerPoint Presentation</vt:lpstr>
      <vt:lpstr>DISCUSSION</vt:lpstr>
      <vt:lpstr>EXERCISE</vt:lpstr>
      <vt:lpstr>EXERCISE</vt:lpstr>
      <vt:lpstr>EXAMPLE: KYPHOSIS</vt:lpstr>
      <vt:lpstr>Example – Kyphosis Dataset</vt:lpstr>
      <vt:lpstr>Example – Kyphosis Dataset</vt:lpstr>
      <vt:lpstr>Example – Kyphosis Dataset</vt:lpstr>
      <vt:lpstr>Example – Kyphosis Dataset</vt:lpstr>
      <vt:lpstr>Example – Kyphosis Dataset</vt:lpstr>
      <vt:lpstr>Example – Kyphosis Dataset</vt:lpstr>
      <vt:lpstr>Example – Kyphosis Dataset</vt:lpstr>
      <vt:lpstr>Example – Kyphosis Dataset</vt:lpstr>
      <vt:lpstr>PowerPoint Presentation</vt:lpstr>
      <vt:lpstr>Example – Kyphosis Dataset</vt:lpstr>
      <vt:lpstr>DISCUSSION</vt:lpstr>
      <vt:lpstr>PowerPoint Presentation</vt:lpstr>
      <vt:lpstr>Performance Evaluation</vt:lpstr>
      <vt:lpstr>PERFORMANCE EVALUATION</vt:lpstr>
      <vt:lpstr>References</vt:lpstr>
      <vt:lpstr>Supplemental Material</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universals</dc:title>
  <dc:creator>pboily</dc:creator>
  <cp:lastModifiedBy>Patrick Boily</cp:lastModifiedBy>
  <cp:revision>217</cp:revision>
  <cp:lastPrinted>2019-03-18T09:07:45Z</cp:lastPrinted>
  <dcterms:created xsi:type="dcterms:W3CDTF">2018-12-12T19:39:04Z</dcterms:created>
  <dcterms:modified xsi:type="dcterms:W3CDTF">2022-02-21T22:59:08Z</dcterms:modified>
</cp:coreProperties>
</file>